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3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Lst>
  <p:sldSz cx="9144000" cy="5143500" type="screen16x9"/>
  <p:notesSz cx="6858000" cy="9144000"/>
  <p:embeddedFontLst>
    <p:embeddedFont>
      <p:font typeface="Roboto" panose="020B0604020202020204" charset="0"/>
      <p:regular r:id="rId35"/>
      <p:bold r:id="rId36"/>
      <p:italic r:id="rId37"/>
      <p:boldItalic r:id="rId38"/>
    </p:embeddedFont>
    <p:embeddedFont>
      <p:font typeface="Merriweather" panose="020B0604020202020204" charset="-94"/>
      <p:regular r:id="rId39"/>
      <p:bold r:id="rId40"/>
      <p:italic r:id="rId41"/>
      <p:boldItalic r:id="rId4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6" d="100"/>
          <a:sy n="86" d="100"/>
        </p:scale>
        <p:origin x="720" y="52"/>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e2f692ca89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e2f692ca89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e4f9284461_0_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e4f9284461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
        <p:cNvGrpSpPr/>
        <p:nvPr/>
      </p:nvGrpSpPr>
      <p:grpSpPr>
        <a:xfrm>
          <a:off x="0" y="0"/>
          <a:ext cx="0" cy="0"/>
          <a:chOff x="0" y="0"/>
          <a:chExt cx="0" cy="0"/>
        </a:xfrm>
      </p:grpSpPr>
      <p:sp>
        <p:nvSpPr>
          <p:cNvPr id="145" name="Google Shape;145;ge4f9284461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6" name="Google Shape;146;ge4f9284461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e4f9284461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3" name="Google Shape;153;ge4f9284461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4f9284461_0_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4f9284461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ge4f9284461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0" name="Google Shape;170;ge4f9284461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e4f9284461_0_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e4f928446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050">
                <a:solidFill>
                  <a:schemeClr val="dk1"/>
                </a:solidFill>
                <a:highlight>
                  <a:srgbClr val="FFFFFF"/>
                </a:highlight>
              </a:rPr>
              <a:t>Overall rating is normally distributed with a average of 66, minimum 46 and maximum 94.</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e4f9284461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4" name="Google Shape;184;ge4f9284461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050">
                <a:solidFill>
                  <a:schemeClr val="dk1"/>
                </a:solidFill>
                <a:highlight>
                  <a:srgbClr val="FFFFFF"/>
                </a:highlight>
              </a:rPr>
              <a:t>Except for Goalkeepers, other position more or less has the same overall rating. This interesting because as we see before on the logarithmic value by positions chart attackers and midfielders market value higher than the others.</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e4f9284461_0_1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e4f9284461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200"/>
              </a:spcAft>
              <a:buClr>
                <a:schemeClr val="dk1"/>
              </a:buClr>
              <a:buSzPts val="1100"/>
              <a:buFont typeface="Arial"/>
              <a:buNone/>
            </a:pPr>
            <a:r>
              <a:rPr lang="tr" sz="1300">
                <a:solidFill>
                  <a:schemeClr val="dk1"/>
                </a:solidFill>
                <a:latin typeface="Roboto"/>
                <a:ea typeface="Roboto"/>
                <a:cs typeface="Roboto"/>
                <a:sym typeface="Roboto"/>
              </a:rPr>
              <a:t>Overall rating is highly correlated with log value with an R2 of 0.89 and is likely to be the most predictive feature.</a:t>
            </a:r>
            <a:endParaRPr>
              <a:solidFill>
                <a:schemeClr val="dk1"/>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6"/>
        <p:cNvGrpSpPr/>
        <p:nvPr/>
      </p:nvGrpSpPr>
      <p:grpSpPr>
        <a:xfrm>
          <a:off x="0" y="0"/>
          <a:ext cx="0" cy="0"/>
          <a:chOff x="0" y="0"/>
          <a:chExt cx="0" cy="0"/>
        </a:xfrm>
      </p:grpSpPr>
      <p:sp>
        <p:nvSpPr>
          <p:cNvPr id="197" name="Google Shape;197;ge4f9284461_0_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8" name="Google Shape;198;ge4f9284461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e4f9284461_0_1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e4f9284461_0_1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
        <p:cNvGrpSpPr/>
        <p:nvPr/>
      </p:nvGrpSpPr>
      <p:grpSpPr>
        <a:xfrm>
          <a:off x="0" y="0"/>
          <a:ext cx="0" cy="0"/>
          <a:chOff x="0" y="0"/>
          <a:chExt cx="0" cy="0"/>
        </a:xfrm>
      </p:grpSpPr>
      <p:sp>
        <p:nvSpPr>
          <p:cNvPr id="70" name="Google Shape;70;ge2f692ca89_0_6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 name="Google Shape;71;ge2f692ca89_0_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e4f9284461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e4f9284461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4f9284461_0_19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4f9284461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e4f9284461_0_1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e4f9284461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e4f9284461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e4f9284461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
        <p:cNvGrpSpPr/>
        <p:nvPr/>
      </p:nvGrpSpPr>
      <p:grpSpPr>
        <a:xfrm>
          <a:off x="0" y="0"/>
          <a:ext cx="0" cy="0"/>
          <a:chOff x="0" y="0"/>
          <a:chExt cx="0" cy="0"/>
        </a:xfrm>
      </p:grpSpPr>
      <p:sp>
        <p:nvSpPr>
          <p:cNvPr id="241" name="Google Shape;241;ge4f9284461_0_1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2" name="Google Shape;242;ge4f9284461_0_1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e4f9284461_0_17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e4f9284461_0_17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e4f9284461_0_1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e4f9284461_0_1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e4f9284461_0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e4f9284461_0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e4f9284461_0_1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e4f9284461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
        <p:cNvGrpSpPr/>
        <p:nvPr/>
      </p:nvGrpSpPr>
      <p:grpSpPr>
        <a:xfrm>
          <a:off x="0" y="0"/>
          <a:ext cx="0" cy="0"/>
          <a:chOff x="0" y="0"/>
          <a:chExt cx="0" cy="0"/>
        </a:xfrm>
      </p:grpSpPr>
      <p:sp>
        <p:nvSpPr>
          <p:cNvPr id="277" name="Google Shape;277;ge4f9284461_0_2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 name="Google Shape;278;ge4f9284461_0_2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ge2f692ca89_0_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 name="Google Shape;81;ge2f692ca89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3"/>
        <p:cNvGrpSpPr/>
        <p:nvPr/>
      </p:nvGrpSpPr>
      <p:grpSpPr>
        <a:xfrm>
          <a:off x="0" y="0"/>
          <a:ext cx="0" cy="0"/>
          <a:chOff x="0" y="0"/>
          <a:chExt cx="0" cy="0"/>
        </a:xfrm>
      </p:grpSpPr>
      <p:sp>
        <p:nvSpPr>
          <p:cNvPr id="284" name="Google Shape;284;ge4f9284461_0_2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5" name="Google Shape;285;ge4f9284461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tr" sz="1050">
                <a:solidFill>
                  <a:schemeClr val="dk1"/>
                </a:solidFill>
                <a:highlight>
                  <a:srgbClr val="FFFFFF"/>
                </a:highlight>
              </a:rPr>
              <a:t>There are a number of highly correlated features. Most notably, the goalkeeping attributes (GK kicking, GK positioning, GK handling, GK diving and GK reflexes) are very correlated with each other and negatively correlated with the outfield attributes. Outfield attributes are generally all correlated with each other. Defending attributes (Marking, interceptions, standing tackle, sliding tackle etc) are very correlated with each other, however, the attacking attributes are not as strongly correlated. This shows that generally, goal keepers and defenders have a set of 'standard' skills whereas the attacking players have more specific skills sets (e.g. particularly good at volleying or crossing but not necessarily both.</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e4f9284461_0_2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e4f9284461_0_2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e4f9284461_0_2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e4f9284461_0_2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
        <p:cNvGrpSpPr/>
        <p:nvPr/>
      </p:nvGrpSpPr>
      <p:grpSpPr>
        <a:xfrm>
          <a:off x="0" y="0"/>
          <a:ext cx="0" cy="0"/>
          <a:chOff x="0" y="0"/>
          <a:chExt cx="0" cy="0"/>
        </a:xfrm>
      </p:grpSpPr>
      <p:sp>
        <p:nvSpPr>
          <p:cNvPr id="88" name="Google Shape;88;ge4f9284461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 name="Google Shape;89;ge4f9284461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e4f9284461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e4f9284461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e4f9284461_0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e4f9284461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2f692ca89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2f692ca89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e4f9284461_0_4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e4f9284461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Google Shape;128;ge4f9284461_0_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 name="Google Shape;129;ge4f9284461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p2"/>
          <p:cNvSpPr/>
          <p:nvPr/>
        </p:nvSpPr>
        <p:spPr>
          <a:xfrm>
            <a:off x="-125"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1" name="Google Shape;11;p2"/>
          <p:cNvSpPr txBox="1">
            <a:spLocks noGrp="1"/>
          </p:cNvSpPr>
          <p:nvPr>
            <p:ph type="ctr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2" name="Google Shape;12;p2"/>
          <p:cNvSpPr txBox="1">
            <a:spLocks noGrp="1"/>
          </p:cNvSpPr>
          <p:nvPr>
            <p:ph type="subTitle" idx="1"/>
          </p:nvPr>
        </p:nvSpPr>
        <p:spPr>
          <a:xfrm>
            <a:off x="311700" y="1878560"/>
            <a:ext cx="4242600" cy="7383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2"/>
              </a:buClr>
              <a:buSzPts val="1600"/>
              <a:buNone/>
              <a:defRPr sz="1600">
                <a:solidFill>
                  <a:schemeClr val="lt2"/>
                </a:solidFill>
              </a:defRPr>
            </a:lvl1pPr>
            <a:lvl2pPr lvl="1">
              <a:lnSpc>
                <a:spcPct val="100000"/>
              </a:lnSpc>
              <a:spcBef>
                <a:spcPts val="0"/>
              </a:spcBef>
              <a:spcAft>
                <a:spcPts val="0"/>
              </a:spcAft>
              <a:buClr>
                <a:schemeClr val="lt2"/>
              </a:buClr>
              <a:buSzPts val="1600"/>
              <a:buNone/>
              <a:defRPr sz="1600">
                <a:solidFill>
                  <a:schemeClr val="lt2"/>
                </a:solidFill>
              </a:defRPr>
            </a:lvl2pPr>
            <a:lvl3pPr lvl="2">
              <a:lnSpc>
                <a:spcPct val="100000"/>
              </a:lnSpc>
              <a:spcBef>
                <a:spcPts val="0"/>
              </a:spcBef>
              <a:spcAft>
                <a:spcPts val="0"/>
              </a:spcAft>
              <a:buClr>
                <a:schemeClr val="lt2"/>
              </a:buClr>
              <a:buSzPts val="1600"/>
              <a:buNone/>
              <a:defRPr sz="1600">
                <a:solidFill>
                  <a:schemeClr val="lt2"/>
                </a:solidFill>
              </a:defRPr>
            </a:lvl3pPr>
            <a:lvl4pPr lvl="3">
              <a:lnSpc>
                <a:spcPct val="100000"/>
              </a:lnSpc>
              <a:spcBef>
                <a:spcPts val="0"/>
              </a:spcBef>
              <a:spcAft>
                <a:spcPts val="0"/>
              </a:spcAft>
              <a:buClr>
                <a:schemeClr val="lt2"/>
              </a:buClr>
              <a:buSzPts val="1600"/>
              <a:buNone/>
              <a:defRPr sz="1600">
                <a:solidFill>
                  <a:schemeClr val="lt2"/>
                </a:solidFill>
              </a:defRPr>
            </a:lvl4pPr>
            <a:lvl5pPr lvl="4">
              <a:lnSpc>
                <a:spcPct val="100000"/>
              </a:lnSpc>
              <a:spcBef>
                <a:spcPts val="0"/>
              </a:spcBef>
              <a:spcAft>
                <a:spcPts val="0"/>
              </a:spcAft>
              <a:buClr>
                <a:schemeClr val="lt2"/>
              </a:buClr>
              <a:buSzPts val="1600"/>
              <a:buNone/>
              <a:defRPr sz="1600">
                <a:solidFill>
                  <a:schemeClr val="lt2"/>
                </a:solidFill>
              </a:defRPr>
            </a:lvl5pPr>
            <a:lvl6pPr lvl="5">
              <a:lnSpc>
                <a:spcPct val="100000"/>
              </a:lnSpc>
              <a:spcBef>
                <a:spcPts val="0"/>
              </a:spcBef>
              <a:spcAft>
                <a:spcPts val="0"/>
              </a:spcAft>
              <a:buClr>
                <a:schemeClr val="lt2"/>
              </a:buClr>
              <a:buSzPts val="1600"/>
              <a:buNone/>
              <a:defRPr sz="1600">
                <a:solidFill>
                  <a:schemeClr val="lt2"/>
                </a:solidFill>
              </a:defRPr>
            </a:lvl6pPr>
            <a:lvl7pPr lvl="6">
              <a:lnSpc>
                <a:spcPct val="100000"/>
              </a:lnSpc>
              <a:spcBef>
                <a:spcPts val="0"/>
              </a:spcBef>
              <a:spcAft>
                <a:spcPts val="0"/>
              </a:spcAft>
              <a:buClr>
                <a:schemeClr val="lt2"/>
              </a:buClr>
              <a:buSzPts val="1600"/>
              <a:buNone/>
              <a:defRPr sz="1600">
                <a:solidFill>
                  <a:schemeClr val="lt2"/>
                </a:solidFill>
              </a:defRPr>
            </a:lvl7pPr>
            <a:lvl8pPr lvl="7">
              <a:lnSpc>
                <a:spcPct val="100000"/>
              </a:lnSpc>
              <a:spcBef>
                <a:spcPts val="0"/>
              </a:spcBef>
              <a:spcAft>
                <a:spcPts val="0"/>
              </a:spcAft>
              <a:buClr>
                <a:schemeClr val="lt2"/>
              </a:buClr>
              <a:buSzPts val="1600"/>
              <a:buNone/>
              <a:defRPr sz="1600">
                <a:solidFill>
                  <a:schemeClr val="lt2"/>
                </a:solidFill>
              </a:defRPr>
            </a:lvl8pPr>
            <a:lvl9pPr lvl="8">
              <a:lnSpc>
                <a:spcPct val="100000"/>
              </a:lnSpc>
              <a:spcBef>
                <a:spcPts val="0"/>
              </a:spcBef>
              <a:spcAft>
                <a:spcPts val="0"/>
              </a:spcAft>
              <a:buClr>
                <a:schemeClr val="lt2"/>
              </a:buClr>
              <a:buSzPts val="1600"/>
              <a:buNone/>
              <a:defRPr sz="1600">
                <a:solidFill>
                  <a:schemeClr val="lt2"/>
                </a:solidFill>
              </a:defRPr>
            </a:lvl9pPr>
          </a:lstStyle>
          <a:p>
            <a:endParaRPr/>
          </a:p>
        </p:txBody>
      </p:sp>
      <p:sp>
        <p:nvSpPr>
          <p:cNvPr id="13" name="Google Shape;13;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dk1"/>
        </a:solidFill>
        <a:effectLst/>
      </p:bgPr>
    </p:bg>
    <p:spTree>
      <p:nvGrpSpPr>
        <p:cNvPr id="1" name="Shape 54"/>
        <p:cNvGrpSpPr/>
        <p:nvPr/>
      </p:nvGrpSpPr>
      <p:grpSpPr>
        <a:xfrm>
          <a:off x="0" y="0"/>
          <a:ext cx="0" cy="0"/>
          <a:chOff x="0" y="0"/>
          <a:chExt cx="0" cy="0"/>
        </a:xfrm>
      </p:grpSpPr>
      <p:sp>
        <p:nvSpPr>
          <p:cNvPr id="55" name="Google Shape;55;p11"/>
          <p:cNvSpPr txBox="1">
            <a:spLocks noGrp="1"/>
          </p:cNvSpPr>
          <p:nvPr>
            <p:ph type="title" hasCustomPrompt="1"/>
          </p:nvPr>
        </p:nvSpPr>
        <p:spPr>
          <a:xfrm>
            <a:off x="311750" y="831175"/>
            <a:ext cx="5334900" cy="12447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10000"/>
              <a:buNone/>
              <a:defRPr sz="10000">
                <a:solidFill>
                  <a:schemeClr val="lt1"/>
                </a:solidFill>
              </a:defRPr>
            </a:lvl1pPr>
            <a:lvl2pPr lvl="1">
              <a:spcBef>
                <a:spcPts val="0"/>
              </a:spcBef>
              <a:spcAft>
                <a:spcPts val="0"/>
              </a:spcAft>
              <a:buClr>
                <a:schemeClr val="lt1"/>
              </a:buClr>
              <a:buSzPts val="10000"/>
              <a:buNone/>
              <a:defRPr sz="10000">
                <a:solidFill>
                  <a:schemeClr val="lt1"/>
                </a:solidFill>
              </a:defRPr>
            </a:lvl2pPr>
            <a:lvl3pPr lvl="2">
              <a:spcBef>
                <a:spcPts val="0"/>
              </a:spcBef>
              <a:spcAft>
                <a:spcPts val="0"/>
              </a:spcAft>
              <a:buClr>
                <a:schemeClr val="lt1"/>
              </a:buClr>
              <a:buSzPts val="10000"/>
              <a:buNone/>
              <a:defRPr sz="10000">
                <a:solidFill>
                  <a:schemeClr val="lt1"/>
                </a:solidFill>
              </a:defRPr>
            </a:lvl3pPr>
            <a:lvl4pPr lvl="3">
              <a:spcBef>
                <a:spcPts val="0"/>
              </a:spcBef>
              <a:spcAft>
                <a:spcPts val="0"/>
              </a:spcAft>
              <a:buClr>
                <a:schemeClr val="lt1"/>
              </a:buClr>
              <a:buSzPts val="10000"/>
              <a:buNone/>
              <a:defRPr sz="10000">
                <a:solidFill>
                  <a:schemeClr val="lt1"/>
                </a:solidFill>
              </a:defRPr>
            </a:lvl4pPr>
            <a:lvl5pPr lvl="4">
              <a:spcBef>
                <a:spcPts val="0"/>
              </a:spcBef>
              <a:spcAft>
                <a:spcPts val="0"/>
              </a:spcAft>
              <a:buClr>
                <a:schemeClr val="lt1"/>
              </a:buClr>
              <a:buSzPts val="10000"/>
              <a:buNone/>
              <a:defRPr sz="10000">
                <a:solidFill>
                  <a:schemeClr val="lt1"/>
                </a:solidFill>
              </a:defRPr>
            </a:lvl5pPr>
            <a:lvl6pPr lvl="5">
              <a:spcBef>
                <a:spcPts val="0"/>
              </a:spcBef>
              <a:spcAft>
                <a:spcPts val="0"/>
              </a:spcAft>
              <a:buClr>
                <a:schemeClr val="lt1"/>
              </a:buClr>
              <a:buSzPts val="10000"/>
              <a:buNone/>
              <a:defRPr sz="10000">
                <a:solidFill>
                  <a:schemeClr val="lt1"/>
                </a:solidFill>
              </a:defRPr>
            </a:lvl6pPr>
            <a:lvl7pPr lvl="6">
              <a:spcBef>
                <a:spcPts val="0"/>
              </a:spcBef>
              <a:spcAft>
                <a:spcPts val="0"/>
              </a:spcAft>
              <a:buClr>
                <a:schemeClr val="lt1"/>
              </a:buClr>
              <a:buSzPts val="10000"/>
              <a:buNone/>
              <a:defRPr sz="10000">
                <a:solidFill>
                  <a:schemeClr val="lt1"/>
                </a:solidFill>
              </a:defRPr>
            </a:lvl7pPr>
            <a:lvl8pPr lvl="7">
              <a:spcBef>
                <a:spcPts val="0"/>
              </a:spcBef>
              <a:spcAft>
                <a:spcPts val="0"/>
              </a:spcAft>
              <a:buClr>
                <a:schemeClr val="lt1"/>
              </a:buClr>
              <a:buSzPts val="10000"/>
              <a:buNone/>
              <a:defRPr sz="10000">
                <a:solidFill>
                  <a:schemeClr val="lt1"/>
                </a:solidFill>
              </a:defRPr>
            </a:lvl8pPr>
            <a:lvl9pPr lvl="8">
              <a:spcBef>
                <a:spcPts val="0"/>
              </a:spcBef>
              <a:spcAft>
                <a:spcPts val="0"/>
              </a:spcAft>
              <a:buClr>
                <a:schemeClr val="lt1"/>
              </a:buClr>
              <a:buSzPts val="10000"/>
              <a:buNone/>
              <a:defRPr sz="10000">
                <a:solidFill>
                  <a:schemeClr val="lt1"/>
                </a:solidFill>
              </a:defRPr>
            </a:lvl9pPr>
          </a:lstStyle>
          <a:p>
            <a:r>
              <a:t>xx%</a:t>
            </a:r>
          </a:p>
        </p:txBody>
      </p:sp>
      <p:sp>
        <p:nvSpPr>
          <p:cNvPr id="56" name="Google Shape;56;p11"/>
          <p:cNvSpPr txBox="1">
            <a:spLocks noGrp="1"/>
          </p:cNvSpPr>
          <p:nvPr>
            <p:ph type="body" idx="1"/>
          </p:nvPr>
        </p:nvSpPr>
        <p:spPr>
          <a:xfrm>
            <a:off x="311700" y="2121425"/>
            <a:ext cx="5334900" cy="942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57" name="Google Shape;5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8"/>
        <p:cNvGrpSpPr/>
        <p:nvPr/>
      </p:nvGrpSpPr>
      <p:grpSpPr>
        <a:xfrm>
          <a:off x="0" y="0"/>
          <a:ext cx="0" cy="0"/>
          <a:chOff x="0" y="0"/>
          <a:chExt cx="0" cy="0"/>
        </a:xfrm>
      </p:grpSpPr>
      <p:sp>
        <p:nvSpPr>
          <p:cNvPr id="59" name="Google Shape;5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3"/>
        </a:solidFill>
        <a:effectLst/>
      </p:bgPr>
    </p:bg>
    <p:spTree>
      <p:nvGrpSpPr>
        <p:cNvPr id="1" name="Shape 14"/>
        <p:cNvGrpSpPr/>
        <p:nvPr/>
      </p:nvGrpSpPr>
      <p:grpSpPr>
        <a:xfrm>
          <a:off x="0" y="0"/>
          <a:ext cx="0" cy="0"/>
          <a:chOff x="0" y="0"/>
          <a:chExt cx="0" cy="0"/>
        </a:xfrm>
      </p:grpSpPr>
      <p:sp>
        <p:nvSpPr>
          <p:cNvPr id="15" name="Google Shape;15;p3"/>
          <p:cNvSpPr/>
          <p:nvPr/>
        </p:nvSpPr>
        <p:spPr>
          <a:xfrm>
            <a:off x="0" y="48099"/>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lt1"/>
          </a:solidFill>
          <a:ln>
            <a:noFill/>
          </a:ln>
        </p:spPr>
      </p:sp>
      <p:sp>
        <p:nvSpPr>
          <p:cNvPr id="16" name="Google Shape;16;p3"/>
          <p:cNvSpPr/>
          <p:nvPr/>
        </p:nvSpPr>
        <p:spPr>
          <a:xfrm>
            <a:off x="0" y="0"/>
            <a:ext cx="9144250" cy="4398100"/>
          </a:xfrm>
          <a:custGeom>
            <a:avLst/>
            <a:gdLst/>
            <a:ahLst/>
            <a:cxnLst/>
            <a:rect l="l" t="t" r="r" b="b"/>
            <a:pathLst>
              <a:path w="365770" h="175924" extrusionOk="0">
                <a:moveTo>
                  <a:pt x="0" y="0"/>
                </a:moveTo>
                <a:lnTo>
                  <a:pt x="365770" y="0"/>
                </a:lnTo>
                <a:lnTo>
                  <a:pt x="365760" y="70914"/>
                </a:lnTo>
                <a:lnTo>
                  <a:pt x="0" y="175924"/>
                </a:lnTo>
                <a:close/>
              </a:path>
            </a:pathLst>
          </a:custGeom>
          <a:solidFill>
            <a:schemeClr val="accent3"/>
          </a:solidFill>
          <a:ln>
            <a:noFill/>
          </a:ln>
        </p:spPr>
      </p:sp>
      <p:sp>
        <p:nvSpPr>
          <p:cNvPr id="17" name="Google Shape;17;p3"/>
          <p:cNvSpPr txBox="1">
            <a:spLocks noGrp="1"/>
          </p:cNvSpPr>
          <p:nvPr>
            <p:ph type="title"/>
          </p:nvPr>
        </p:nvSpPr>
        <p:spPr>
          <a:xfrm>
            <a:off x="311700" y="539725"/>
            <a:ext cx="8520600" cy="12825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18" name="Google Shape;18;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9"/>
        <p:cNvGrpSpPr/>
        <p:nvPr/>
      </p:nvGrpSpPr>
      <p:grpSpPr>
        <a:xfrm>
          <a:off x="0" y="0"/>
          <a:ext cx="0" cy="0"/>
          <a:chOff x="0" y="0"/>
          <a:chExt cx="0" cy="0"/>
        </a:xfrm>
      </p:grpSpPr>
      <p:sp>
        <p:nvSpPr>
          <p:cNvPr id="20" name="Google Shape;20;p4"/>
          <p:cNvSpPr/>
          <p:nvPr/>
        </p:nvSpPr>
        <p:spPr>
          <a:xfrm>
            <a:off x="0" y="0"/>
            <a:ext cx="4314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4"/>
          <p:cNvSpPr/>
          <p:nvPr/>
        </p:nvSpPr>
        <p:spPr>
          <a:xfrm>
            <a:off x="0" y="44125"/>
            <a:ext cx="4313625" cy="4399375"/>
          </a:xfrm>
          <a:custGeom>
            <a:avLst/>
            <a:gdLst/>
            <a:ahLst/>
            <a:cxnLst/>
            <a:rect l="l" t="t" r="r" b="b"/>
            <a:pathLst>
              <a:path w="172545" h="175975" extrusionOk="0">
                <a:moveTo>
                  <a:pt x="0" y="157"/>
                </a:moveTo>
                <a:lnTo>
                  <a:pt x="172419" y="0"/>
                </a:lnTo>
                <a:lnTo>
                  <a:pt x="172545" y="126541"/>
                </a:lnTo>
                <a:lnTo>
                  <a:pt x="0" y="175975"/>
                </a:lnTo>
                <a:close/>
              </a:path>
            </a:pathLst>
          </a:custGeom>
          <a:solidFill>
            <a:schemeClr val="accent2"/>
          </a:solidFill>
          <a:ln>
            <a:noFill/>
          </a:ln>
        </p:spPr>
      </p:sp>
      <p:sp>
        <p:nvSpPr>
          <p:cNvPr id="22" name="Google Shape;22;p4"/>
          <p:cNvSpPr/>
          <p:nvPr/>
        </p:nvSpPr>
        <p:spPr>
          <a:xfrm>
            <a:off x="-125" y="0"/>
            <a:ext cx="4316900" cy="4395600"/>
          </a:xfrm>
          <a:custGeom>
            <a:avLst/>
            <a:gdLst/>
            <a:ahLst/>
            <a:cxnLst/>
            <a:rect l="l" t="t" r="r" b="b"/>
            <a:pathLst>
              <a:path w="172676" h="175824" extrusionOk="0">
                <a:moveTo>
                  <a:pt x="0" y="6"/>
                </a:moveTo>
                <a:lnTo>
                  <a:pt x="172676" y="0"/>
                </a:lnTo>
                <a:lnTo>
                  <a:pt x="172562" y="126442"/>
                </a:lnTo>
                <a:lnTo>
                  <a:pt x="0" y="175824"/>
                </a:lnTo>
                <a:close/>
              </a:path>
            </a:pathLst>
          </a:custGeom>
          <a:solidFill>
            <a:schemeClr val="dk1"/>
          </a:solidFill>
          <a:ln>
            <a:noFill/>
          </a:ln>
        </p:spPr>
      </p:sp>
      <p:sp>
        <p:nvSpPr>
          <p:cNvPr id="23" name="Google Shape;23;p4"/>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4" name="Google Shape;24;p4"/>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25" name="Google Shape;25;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5"/>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29" name="Google Shape;29;p5"/>
          <p:cNvSpPr txBox="1">
            <a:spLocks noGrp="1"/>
          </p:cNvSpPr>
          <p:nvPr>
            <p:ph type="body" idx="1"/>
          </p:nvPr>
        </p:nvSpPr>
        <p:spPr>
          <a:xfrm>
            <a:off x="3117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0" name="Google Shape;30;p5"/>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31" name="Google Shape;31;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6"/>
          <p:cNvSpPr/>
          <p:nvPr/>
        </p:nvSpPr>
        <p:spPr>
          <a:xfrm>
            <a:off x="0" y="0"/>
            <a:ext cx="9144000" cy="12771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6"/>
          <p:cNvSpPr txBox="1">
            <a:spLocks noGrp="1"/>
          </p:cNvSpPr>
          <p:nvPr>
            <p:ph type="title"/>
          </p:nvPr>
        </p:nvSpPr>
        <p:spPr>
          <a:xfrm>
            <a:off x="311725" y="500925"/>
            <a:ext cx="8520600" cy="6237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5" name="Google Shape;35;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6"/>
        <p:cNvGrpSpPr/>
        <p:nvPr/>
      </p:nvGrpSpPr>
      <p:grpSpPr>
        <a:xfrm>
          <a:off x="0" y="0"/>
          <a:ext cx="0" cy="0"/>
          <a:chOff x="0" y="0"/>
          <a:chExt cx="0" cy="0"/>
        </a:xfrm>
      </p:grpSpPr>
      <p:sp>
        <p:nvSpPr>
          <p:cNvPr id="37" name="Google Shape;37;p7"/>
          <p:cNvSpPr/>
          <p:nvPr/>
        </p:nvSpPr>
        <p:spPr>
          <a:xfrm>
            <a:off x="0" y="0"/>
            <a:ext cx="37644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39" name="Google Shape;39;p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Clr>
                <a:schemeClr val="accent2"/>
              </a:buClr>
              <a:buSzPts val="1300"/>
              <a:buChar char="●"/>
              <a:defRPr>
                <a:solidFill>
                  <a:schemeClr val="accent2"/>
                </a:solidFill>
              </a:defRPr>
            </a:lvl1pPr>
            <a:lvl2pPr marL="914400" lvl="1" indent="-298450">
              <a:spcBef>
                <a:spcPts val="0"/>
              </a:spcBef>
              <a:spcAft>
                <a:spcPts val="0"/>
              </a:spcAft>
              <a:buClr>
                <a:schemeClr val="accent2"/>
              </a:buClr>
              <a:buSzPts val="1100"/>
              <a:buChar char="○"/>
              <a:defRPr>
                <a:solidFill>
                  <a:schemeClr val="accent2"/>
                </a:solidFill>
              </a:defRPr>
            </a:lvl2pPr>
            <a:lvl3pPr marL="1371600" lvl="2" indent="-298450">
              <a:spcBef>
                <a:spcPts val="0"/>
              </a:spcBef>
              <a:spcAft>
                <a:spcPts val="0"/>
              </a:spcAft>
              <a:buClr>
                <a:schemeClr val="accent2"/>
              </a:buClr>
              <a:buSzPts val="1100"/>
              <a:buChar char="■"/>
              <a:defRPr>
                <a:solidFill>
                  <a:schemeClr val="accent2"/>
                </a:solidFill>
              </a:defRPr>
            </a:lvl3pPr>
            <a:lvl4pPr marL="1828800" lvl="3" indent="-298450">
              <a:spcBef>
                <a:spcPts val="0"/>
              </a:spcBef>
              <a:spcAft>
                <a:spcPts val="0"/>
              </a:spcAft>
              <a:buClr>
                <a:schemeClr val="accent2"/>
              </a:buClr>
              <a:buSzPts val="1100"/>
              <a:buChar char="●"/>
              <a:defRPr>
                <a:solidFill>
                  <a:schemeClr val="accent2"/>
                </a:solidFill>
              </a:defRPr>
            </a:lvl4pPr>
            <a:lvl5pPr marL="2286000" lvl="4" indent="-298450">
              <a:spcBef>
                <a:spcPts val="0"/>
              </a:spcBef>
              <a:spcAft>
                <a:spcPts val="0"/>
              </a:spcAft>
              <a:buClr>
                <a:schemeClr val="accent2"/>
              </a:buClr>
              <a:buSzPts val="1100"/>
              <a:buChar char="○"/>
              <a:defRPr>
                <a:solidFill>
                  <a:schemeClr val="accent2"/>
                </a:solidFill>
              </a:defRPr>
            </a:lvl5pPr>
            <a:lvl6pPr marL="2743200" lvl="5" indent="-298450">
              <a:spcBef>
                <a:spcPts val="0"/>
              </a:spcBef>
              <a:spcAft>
                <a:spcPts val="0"/>
              </a:spcAft>
              <a:buClr>
                <a:schemeClr val="accent2"/>
              </a:buClr>
              <a:buSzPts val="1100"/>
              <a:buChar char="■"/>
              <a:defRPr>
                <a:solidFill>
                  <a:schemeClr val="accent2"/>
                </a:solidFill>
              </a:defRPr>
            </a:lvl6pPr>
            <a:lvl7pPr marL="3200400" lvl="6" indent="-298450">
              <a:spcBef>
                <a:spcPts val="0"/>
              </a:spcBef>
              <a:spcAft>
                <a:spcPts val="0"/>
              </a:spcAft>
              <a:buClr>
                <a:schemeClr val="accent2"/>
              </a:buClr>
              <a:buSzPts val="1100"/>
              <a:buChar char="●"/>
              <a:defRPr>
                <a:solidFill>
                  <a:schemeClr val="accent2"/>
                </a:solidFill>
              </a:defRPr>
            </a:lvl7pPr>
            <a:lvl8pPr marL="3657600" lvl="7" indent="-298450">
              <a:spcBef>
                <a:spcPts val="0"/>
              </a:spcBef>
              <a:spcAft>
                <a:spcPts val="0"/>
              </a:spcAft>
              <a:buClr>
                <a:schemeClr val="accent2"/>
              </a:buClr>
              <a:buSzPts val="1100"/>
              <a:buChar char="○"/>
              <a:defRPr>
                <a:solidFill>
                  <a:schemeClr val="accent2"/>
                </a:solidFill>
              </a:defRPr>
            </a:lvl8pPr>
            <a:lvl9pPr marL="4114800" lvl="8" indent="-298450">
              <a:spcBef>
                <a:spcPts val="0"/>
              </a:spcBef>
              <a:spcAft>
                <a:spcPts val="0"/>
              </a:spcAft>
              <a:buClr>
                <a:schemeClr val="accent2"/>
              </a:buClr>
              <a:buSzPts val="1100"/>
              <a:buChar char="■"/>
              <a:defRPr>
                <a:solidFill>
                  <a:schemeClr val="accent2"/>
                </a:solidFill>
              </a:defRPr>
            </a:lvl9pPr>
          </a:lstStyle>
          <a:p>
            <a:endParaRPr/>
          </a:p>
        </p:txBody>
      </p:sp>
      <p:sp>
        <p:nvSpPr>
          <p:cNvPr id="40" name="Google Shape;40;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3"/>
        </a:solidFill>
        <a:effectLst/>
      </p:bgPr>
    </p:bg>
    <p:spTree>
      <p:nvGrpSpPr>
        <p:cNvPr id="1" name="Shape 41"/>
        <p:cNvGrpSpPr/>
        <p:nvPr/>
      </p:nvGrpSpPr>
      <p:grpSpPr>
        <a:xfrm>
          <a:off x="0" y="0"/>
          <a:ext cx="0" cy="0"/>
          <a:chOff x="0" y="0"/>
          <a:chExt cx="0" cy="0"/>
        </a:xfrm>
      </p:grpSpPr>
      <p:sp>
        <p:nvSpPr>
          <p:cNvPr id="42" name="Google Shape;42;p8"/>
          <p:cNvSpPr txBox="1">
            <a:spLocks noGrp="1"/>
          </p:cNvSpPr>
          <p:nvPr>
            <p:ph type="title"/>
          </p:nvPr>
        </p:nvSpPr>
        <p:spPr>
          <a:xfrm>
            <a:off x="311675" y="798600"/>
            <a:ext cx="6247800" cy="3546300"/>
          </a:xfrm>
          <a:prstGeom prst="rect">
            <a:avLst/>
          </a:prstGeom>
        </p:spPr>
        <p:txBody>
          <a:bodyPr spcFirstLastPara="1" wrap="square" lIns="91425" tIns="91425" rIns="91425" bIns="91425" anchor="ctr" anchorCtr="0">
            <a:normAutofit/>
          </a:bodyPr>
          <a:lstStyle>
            <a:lvl1pPr lvl="0">
              <a:spcBef>
                <a:spcPts val="0"/>
              </a:spcBef>
              <a:spcAft>
                <a:spcPts val="0"/>
              </a:spcAft>
              <a:buSzPts val="3600"/>
              <a:buNone/>
              <a:defRPr sz="3600"/>
            </a:lvl1pPr>
            <a:lvl2pPr lvl="1">
              <a:spcBef>
                <a:spcPts val="0"/>
              </a:spcBef>
              <a:spcAft>
                <a:spcPts val="0"/>
              </a:spcAft>
              <a:buSzPts val="3600"/>
              <a:buNone/>
              <a:defRPr sz="3600"/>
            </a:lvl2pPr>
            <a:lvl3pPr lvl="2">
              <a:spcBef>
                <a:spcPts val="0"/>
              </a:spcBef>
              <a:spcAft>
                <a:spcPts val="0"/>
              </a:spcAft>
              <a:buSzPts val="3600"/>
              <a:buNone/>
              <a:defRPr sz="3600"/>
            </a:lvl3pPr>
            <a:lvl4pPr lvl="3">
              <a:spcBef>
                <a:spcPts val="0"/>
              </a:spcBef>
              <a:spcAft>
                <a:spcPts val="0"/>
              </a:spcAft>
              <a:buSzPts val="3600"/>
              <a:buNone/>
              <a:defRPr sz="3600"/>
            </a:lvl4pPr>
            <a:lvl5pPr lvl="4">
              <a:spcBef>
                <a:spcPts val="0"/>
              </a:spcBef>
              <a:spcAft>
                <a:spcPts val="0"/>
              </a:spcAft>
              <a:buSzPts val="3600"/>
              <a:buNone/>
              <a:defRPr sz="3600"/>
            </a:lvl5pPr>
            <a:lvl6pPr lvl="5">
              <a:spcBef>
                <a:spcPts val="0"/>
              </a:spcBef>
              <a:spcAft>
                <a:spcPts val="0"/>
              </a:spcAft>
              <a:buSzPts val="3600"/>
              <a:buNone/>
              <a:defRPr sz="3600"/>
            </a:lvl6pPr>
            <a:lvl7pPr lvl="6">
              <a:spcBef>
                <a:spcPts val="0"/>
              </a:spcBef>
              <a:spcAft>
                <a:spcPts val="0"/>
              </a:spcAft>
              <a:buSzPts val="3600"/>
              <a:buNone/>
              <a:defRPr sz="3600"/>
            </a:lvl7pPr>
            <a:lvl8pPr lvl="7">
              <a:spcBef>
                <a:spcPts val="0"/>
              </a:spcBef>
              <a:spcAft>
                <a:spcPts val="0"/>
              </a:spcAft>
              <a:buSzPts val="3600"/>
              <a:buNone/>
              <a:defRPr sz="3600"/>
            </a:lvl8pPr>
            <a:lvl9pPr lvl="8">
              <a:spcBef>
                <a:spcPts val="0"/>
              </a:spcBef>
              <a:spcAft>
                <a:spcPts val="0"/>
              </a:spcAft>
              <a:buSzPts val="3600"/>
              <a:buNone/>
              <a:defRPr sz="3600"/>
            </a:lvl9pPr>
          </a:lstStyle>
          <a:p>
            <a:endParaRPr/>
          </a:p>
        </p:txBody>
      </p:sp>
      <p:sp>
        <p:nvSpPr>
          <p:cNvPr id="43" name="Google Shape;43;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4"/>
        <p:cNvGrpSpPr/>
        <p:nvPr/>
      </p:nvGrpSpPr>
      <p:grpSpPr>
        <a:xfrm>
          <a:off x="0" y="0"/>
          <a:ext cx="0" cy="0"/>
          <a:chOff x="0" y="0"/>
          <a:chExt cx="0" cy="0"/>
        </a:xfrm>
      </p:grpSpPr>
      <p:sp>
        <p:nvSpPr>
          <p:cNvPr id="45" name="Google Shape;45;p9"/>
          <p:cNvSpPr/>
          <p:nvPr/>
        </p:nvSpPr>
        <p:spPr>
          <a:xfrm>
            <a:off x="0" y="0"/>
            <a:ext cx="4572000" cy="51435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9"/>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lvl1pPr lvl="0">
              <a:spcBef>
                <a:spcPts val="0"/>
              </a:spcBef>
              <a:spcAft>
                <a:spcPts val="0"/>
              </a:spcAft>
              <a:buClr>
                <a:schemeClr val="lt1"/>
              </a:buClr>
              <a:buSzPts val="2800"/>
              <a:buNone/>
              <a:defRPr>
                <a:solidFill>
                  <a:schemeClr val="l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a:endParaRPr/>
          </a:p>
        </p:txBody>
      </p:sp>
      <p:sp>
        <p:nvSpPr>
          <p:cNvPr id="47" name="Google Shape;47;p9"/>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accent2"/>
              </a:buClr>
              <a:buSzPts val="1600"/>
              <a:buNone/>
              <a:defRPr sz="1600">
                <a:solidFill>
                  <a:schemeClr val="accent2"/>
                </a:solidFill>
              </a:defRPr>
            </a:lvl1pPr>
            <a:lvl2pPr lvl="1">
              <a:lnSpc>
                <a:spcPct val="100000"/>
              </a:lnSpc>
              <a:spcBef>
                <a:spcPts val="0"/>
              </a:spcBef>
              <a:spcAft>
                <a:spcPts val="0"/>
              </a:spcAft>
              <a:buClr>
                <a:schemeClr val="accent2"/>
              </a:buClr>
              <a:buSzPts val="1600"/>
              <a:buNone/>
              <a:defRPr sz="1600">
                <a:solidFill>
                  <a:schemeClr val="accent2"/>
                </a:solidFill>
              </a:defRPr>
            </a:lvl2pPr>
            <a:lvl3pPr lvl="2">
              <a:lnSpc>
                <a:spcPct val="100000"/>
              </a:lnSpc>
              <a:spcBef>
                <a:spcPts val="0"/>
              </a:spcBef>
              <a:spcAft>
                <a:spcPts val="0"/>
              </a:spcAft>
              <a:buClr>
                <a:schemeClr val="accent2"/>
              </a:buClr>
              <a:buSzPts val="1600"/>
              <a:buNone/>
              <a:defRPr sz="1600">
                <a:solidFill>
                  <a:schemeClr val="accent2"/>
                </a:solidFill>
              </a:defRPr>
            </a:lvl3pPr>
            <a:lvl4pPr lvl="3">
              <a:lnSpc>
                <a:spcPct val="100000"/>
              </a:lnSpc>
              <a:spcBef>
                <a:spcPts val="0"/>
              </a:spcBef>
              <a:spcAft>
                <a:spcPts val="0"/>
              </a:spcAft>
              <a:buClr>
                <a:schemeClr val="accent2"/>
              </a:buClr>
              <a:buSzPts val="1600"/>
              <a:buNone/>
              <a:defRPr sz="1600">
                <a:solidFill>
                  <a:schemeClr val="accent2"/>
                </a:solidFill>
              </a:defRPr>
            </a:lvl4pPr>
            <a:lvl5pPr lvl="4">
              <a:lnSpc>
                <a:spcPct val="100000"/>
              </a:lnSpc>
              <a:spcBef>
                <a:spcPts val="0"/>
              </a:spcBef>
              <a:spcAft>
                <a:spcPts val="0"/>
              </a:spcAft>
              <a:buClr>
                <a:schemeClr val="accent2"/>
              </a:buClr>
              <a:buSzPts val="1600"/>
              <a:buNone/>
              <a:defRPr sz="1600">
                <a:solidFill>
                  <a:schemeClr val="accent2"/>
                </a:solidFill>
              </a:defRPr>
            </a:lvl5pPr>
            <a:lvl6pPr lvl="5">
              <a:lnSpc>
                <a:spcPct val="100000"/>
              </a:lnSpc>
              <a:spcBef>
                <a:spcPts val="0"/>
              </a:spcBef>
              <a:spcAft>
                <a:spcPts val="0"/>
              </a:spcAft>
              <a:buClr>
                <a:schemeClr val="accent2"/>
              </a:buClr>
              <a:buSzPts val="1600"/>
              <a:buNone/>
              <a:defRPr sz="1600">
                <a:solidFill>
                  <a:schemeClr val="accent2"/>
                </a:solidFill>
              </a:defRPr>
            </a:lvl6pPr>
            <a:lvl7pPr lvl="6">
              <a:lnSpc>
                <a:spcPct val="100000"/>
              </a:lnSpc>
              <a:spcBef>
                <a:spcPts val="0"/>
              </a:spcBef>
              <a:spcAft>
                <a:spcPts val="0"/>
              </a:spcAft>
              <a:buClr>
                <a:schemeClr val="accent2"/>
              </a:buClr>
              <a:buSzPts val="1600"/>
              <a:buNone/>
              <a:defRPr sz="1600">
                <a:solidFill>
                  <a:schemeClr val="accent2"/>
                </a:solidFill>
              </a:defRPr>
            </a:lvl7pPr>
            <a:lvl8pPr lvl="7">
              <a:lnSpc>
                <a:spcPct val="100000"/>
              </a:lnSpc>
              <a:spcBef>
                <a:spcPts val="0"/>
              </a:spcBef>
              <a:spcAft>
                <a:spcPts val="0"/>
              </a:spcAft>
              <a:buClr>
                <a:schemeClr val="accent2"/>
              </a:buClr>
              <a:buSzPts val="1600"/>
              <a:buNone/>
              <a:defRPr sz="1600">
                <a:solidFill>
                  <a:schemeClr val="accent2"/>
                </a:solidFill>
              </a:defRPr>
            </a:lvl8pPr>
            <a:lvl9pPr lvl="8">
              <a:lnSpc>
                <a:spcPct val="100000"/>
              </a:lnSpc>
              <a:spcBef>
                <a:spcPts val="0"/>
              </a:spcBef>
              <a:spcAft>
                <a:spcPts val="0"/>
              </a:spcAft>
              <a:buClr>
                <a:schemeClr val="accent2"/>
              </a:buClr>
              <a:buSzPts val="1600"/>
              <a:buNone/>
              <a:defRPr sz="1600">
                <a:solidFill>
                  <a:schemeClr val="accent2"/>
                </a:solidFill>
              </a:defRPr>
            </a:lvl9pPr>
          </a:lstStyle>
          <a:p>
            <a:endParaRPr/>
          </a:p>
        </p:txBody>
      </p:sp>
      <p:sp>
        <p:nvSpPr>
          <p:cNvPr id="48" name="Google Shape;48;p9"/>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lvl1pPr marL="457200" lvl="0" indent="-311150">
              <a:spcBef>
                <a:spcPts val="0"/>
              </a:spcBef>
              <a:spcAft>
                <a:spcPts val="0"/>
              </a:spcAft>
              <a:buSzPts val="1300"/>
              <a:buChar char="●"/>
              <a:defRPr/>
            </a:lvl1pPr>
            <a:lvl2pPr marL="914400" lvl="1" indent="-298450">
              <a:spcBef>
                <a:spcPts val="0"/>
              </a:spcBef>
              <a:spcAft>
                <a:spcPts val="0"/>
              </a:spcAft>
              <a:buSzPts val="1100"/>
              <a:buChar char="○"/>
              <a:defRPr/>
            </a:lvl2pPr>
            <a:lvl3pPr marL="1371600" lvl="2" indent="-298450">
              <a:spcBef>
                <a:spcPts val="0"/>
              </a:spcBef>
              <a:spcAft>
                <a:spcPts val="0"/>
              </a:spcAft>
              <a:buSzPts val="1100"/>
              <a:buChar char="■"/>
              <a:defRPr/>
            </a:lvl3pPr>
            <a:lvl4pPr marL="1828800" lvl="3" indent="-298450">
              <a:spcBef>
                <a:spcPts val="0"/>
              </a:spcBef>
              <a:spcAft>
                <a:spcPts val="0"/>
              </a:spcAft>
              <a:buSzPts val="1100"/>
              <a:buChar char="●"/>
              <a:defRPr/>
            </a:lvl4pPr>
            <a:lvl5pPr marL="2286000" lvl="4" indent="-298450">
              <a:spcBef>
                <a:spcPts val="0"/>
              </a:spcBef>
              <a:spcAft>
                <a:spcPts val="0"/>
              </a:spcAft>
              <a:buSzPts val="1100"/>
              <a:buChar char="○"/>
              <a:defRPr/>
            </a:lvl5pPr>
            <a:lvl6pPr marL="2743200" lvl="5" indent="-298450">
              <a:spcBef>
                <a:spcPts val="0"/>
              </a:spcBef>
              <a:spcAft>
                <a:spcPts val="0"/>
              </a:spcAft>
              <a:buSzPts val="1100"/>
              <a:buChar char="■"/>
              <a:defRPr/>
            </a:lvl6pPr>
            <a:lvl7pPr marL="3200400" lvl="6" indent="-298450">
              <a:spcBef>
                <a:spcPts val="0"/>
              </a:spcBef>
              <a:spcAft>
                <a:spcPts val="0"/>
              </a:spcAft>
              <a:buSzPts val="1100"/>
              <a:buChar char="●"/>
              <a:defRPr/>
            </a:lvl7pPr>
            <a:lvl8pPr marL="3657600" lvl="7" indent="-298450">
              <a:spcBef>
                <a:spcPts val="0"/>
              </a:spcBef>
              <a:spcAft>
                <a:spcPts val="0"/>
              </a:spcAft>
              <a:buSzPts val="1100"/>
              <a:buChar char="○"/>
              <a:defRPr/>
            </a:lvl8pPr>
            <a:lvl9pPr marL="4114800" lvl="8" indent="-298450">
              <a:spcBef>
                <a:spcPts val="0"/>
              </a:spcBef>
              <a:spcAft>
                <a:spcPts val="0"/>
              </a:spcAft>
              <a:buSzPts val="1100"/>
              <a:buChar char="■"/>
              <a:defRPr/>
            </a:lvl9pPr>
          </a:lstStyle>
          <a:p>
            <a:endParaRPr/>
          </a:p>
        </p:txBody>
      </p:sp>
      <p:sp>
        <p:nvSpPr>
          <p:cNvPr id="49" name="Google Shape;49;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0"/>
        <p:cNvGrpSpPr/>
        <p:nvPr/>
      </p:nvGrpSpPr>
      <p:grpSpPr>
        <a:xfrm>
          <a:off x="0" y="0"/>
          <a:ext cx="0" cy="0"/>
          <a:chOff x="0" y="0"/>
          <a:chExt cx="0" cy="0"/>
        </a:xfrm>
      </p:grpSpPr>
      <p:sp>
        <p:nvSpPr>
          <p:cNvPr id="51" name="Google Shape;51;p10"/>
          <p:cNvSpPr/>
          <p:nvPr/>
        </p:nvSpPr>
        <p:spPr>
          <a:xfrm>
            <a:off x="0" y="4369000"/>
            <a:ext cx="9144000" cy="774300"/>
          </a:xfrm>
          <a:prstGeom prst="rect">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10"/>
          <p:cNvSpPr txBox="1">
            <a:spLocks noGrp="1"/>
          </p:cNvSpPr>
          <p:nvPr>
            <p:ph type="body" idx="1"/>
          </p:nvPr>
        </p:nvSpPr>
        <p:spPr>
          <a:xfrm>
            <a:off x="311700" y="4521400"/>
            <a:ext cx="7979400" cy="4605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Clr>
                <a:schemeClr val="lt1"/>
              </a:buClr>
              <a:buSzPts val="1300"/>
              <a:buFont typeface="Merriweather"/>
              <a:buNone/>
              <a:defRPr>
                <a:solidFill>
                  <a:schemeClr val="lt1"/>
                </a:solidFill>
                <a:latin typeface="Merriweather"/>
                <a:ea typeface="Merriweather"/>
                <a:cs typeface="Merriweather"/>
                <a:sym typeface="Merriweather"/>
              </a:defRPr>
            </a:lvl1pPr>
          </a:lstStyle>
          <a:p>
            <a:endParaRPr/>
          </a:p>
        </p:txBody>
      </p:sp>
      <p:sp>
        <p:nvSpPr>
          <p:cNvPr id="53" name="Google Shape;5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t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paradigm">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1pPr>
            <a:lvl2pPr lvl="1">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2pPr>
            <a:lvl3pPr lvl="2">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3pPr>
            <a:lvl4pPr lvl="3">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4pPr>
            <a:lvl5pPr lvl="4">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5pPr>
            <a:lvl6pPr lvl="5">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6pPr>
            <a:lvl7pPr lvl="6">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7pPr>
            <a:lvl8pPr lvl="7">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8pPr>
            <a:lvl9pPr lvl="8">
              <a:spcBef>
                <a:spcPts val="0"/>
              </a:spcBef>
              <a:spcAft>
                <a:spcPts val="0"/>
              </a:spcAft>
              <a:buClr>
                <a:schemeClr val="accent1"/>
              </a:buClr>
              <a:buSzPts val="2800"/>
              <a:buFont typeface="Merriweather"/>
              <a:buNone/>
              <a:defRPr sz="2800">
                <a:solidFill>
                  <a:schemeClr val="accent1"/>
                </a:solidFill>
                <a:latin typeface="Merriweather"/>
                <a:ea typeface="Merriweather"/>
                <a:cs typeface="Merriweather"/>
                <a:sym typeface="Merriweather"/>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11150">
              <a:lnSpc>
                <a:spcPct val="115000"/>
              </a:lnSpc>
              <a:spcBef>
                <a:spcPts val="0"/>
              </a:spcBef>
              <a:spcAft>
                <a:spcPts val="0"/>
              </a:spcAft>
              <a:buClr>
                <a:schemeClr val="dk2"/>
              </a:buClr>
              <a:buSzPts val="1300"/>
              <a:buFont typeface="Roboto"/>
              <a:buChar char="●"/>
              <a:defRPr sz="1300">
                <a:solidFill>
                  <a:schemeClr val="dk2"/>
                </a:solidFill>
                <a:latin typeface="Roboto"/>
                <a:ea typeface="Roboto"/>
                <a:cs typeface="Roboto"/>
                <a:sym typeface="Roboto"/>
              </a:defRPr>
            </a:lvl1pPr>
            <a:lvl2pPr marL="914400" lvl="1"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2pPr>
            <a:lvl3pPr marL="1371600" lvl="2"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3pPr>
            <a:lvl4pPr marL="1828800" lvl="3"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4pPr>
            <a:lvl5pPr marL="2286000" lvl="4"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5pPr>
            <a:lvl6pPr marL="2743200" lvl="5"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6pPr>
            <a:lvl7pPr marL="3200400" lvl="6"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7pPr>
            <a:lvl8pPr marL="3657600" lvl="7"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8pPr>
            <a:lvl9pPr marL="4114800" lvl="8" indent="-298450">
              <a:lnSpc>
                <a:spcPct val="115000"/>
              </a:lnSpc>
              <a:spcBef>
                <a:spcPts val="0"/>
              </a:spcBef>
              <a:spcAft>
                <a:spcPts val="0"/>
              </a:spcAft>
              <a:buClr>
                <a:schemeClr val="dk2"/>
              </a:buClr>
              <a:buSzPts val="1100"/>
              <a:buFont typeface="Roboto"/>
              <a:buChar char="■"/>
              <a:defRPr sz="1100">
                <a:solidFill>
                  <a:schemeClr val="dk2"/>
                </a:solidFill>
                <a:latin typeface="Roboto"/>
                <a:ea typeface="Roboto"/>
                <a:cs typeface="Roboto"/>
                <a:sym typeface="Roboto"/>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Roboto"/>
                <a:ea typeface="Roboto"/>
                <a:cs typeface="Roboto"/>
                <a:sym typeface="Roboto"/>
              </a:defRPr>
            </a:lvl1pPr>
            <a:lvl2pPr lvl="1" algn="r">
              <a:buNone/>
              <a:defRPr sz="1000">
                <a:solidFill>
                  <a:schemeClr val="dk2"/>
                </a:solidFill>
                <a:latin typeface="Roboto"/>
                <a:ea typeface="Roboto"/>
                <a:cs typeface="Roboto"/>
                <a:sym typeface="Roboto"/>
              </a:defRPr>
            </a:lvl2pPr>
            <a:lvl3pPr lvl="2" algn="r">
              <a:buNone/>
              <a:defRPr sz="1000">
                <a:solidFill>
                  <a:schemeClr val="dk2"/>
                </a:solidFill>
                <a:latin typeface="Roboto"/>
                <a:ea typeface="Roboto"/>
                <a:cs typeface="Roboto"/>
                <a:sym typeface="Roboto"/>
              </a:defRPr>
            </a:lvl3pPr>
            <a:lvl4pPr lvl="3" algn="r">
              <a:buNone/>
              <a:defRPr sz="1000">
                <a:solidFill>
                  <a:schemeClr val="dk2"/>
                </a:solidFill>
                <a:latin typeface="Roboto"/>
                <a:ea typeface="Roboto"/>
                <a:cs typeface="Roboto"/>
                <a:sym typeface="Roboto"/>
              </a:defRPr>
            </a:lvl4pPr>
            <a:lvl5pPr lvl="4" algn="r">
              <a:buNone/>
              <a:defRPr sz="1000">
                <a:solidFill>
                  <a:schemeClr val="dk2"/>
                </a:solidFill>
                <a:latin typeface="Roboto"/>
                <a:ea typeface="Roboto"/>
                <a:cs typeface="Roboto"/>
                <a:sym typeface="Roboto"/>
              </a:defRPr>
            </a:lvl5pPr>
            <a:lvl6pPr lvl="5" algn="r">
              <a:buNone/>
              <a:defRPr sz="1000">
                <a:solidFill>
                  <a:schemeClr val="dk2"/>
                </a:solidFill>
                <a:latin typeface="Roboto"/>
                <a:ea typeface="Roboto"/>
                <a:cs typeface="Roboto"/>
                <a:sym typeface="Roboto"/>
              </a:defRPr>
            </a:lvl6pPr>
            <a:lvl7pPr lvl="6" algn="r">
              <a:buNone/>
              <a:defRPr sz="1000">
                <a:solidFill>
                  <a:schemeClr val="dk2"/>
                </a:solidFill>
                <a:latin typeface="Roboto"/>
                <a:ea typeface="Roboto"/>
                <a:cs typeface="Roboto"/>
                <a:sym typeface="Roboto"/>
              </a:defRPr>
            </a:lvl7pPr>
            <a:lvl8pPr lvl="7" algn="r">
              <a:buNone/>
              <a:defRPr sz="1000">
                <a:solidFill>
                  <a:schemeClr val="dk2"/>
                </a:solidFill>
                <a:latin typeface="Roboto"/>
                <a:ea typeface="Roboto"/>
                <a:cs typeface="Roboto"/>
                <a:sym typeface="Roboto"/>
              </a:defRPr>
            </a:lvl8pPr>
            <a:lvl9pPr lvl="8" algn="r">
              <a:buNone/>
              <a:defRPr sz="1000">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tr"/>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8.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45.png"/></Relationships>
</file>

<file path=ppt/slides/_rels/slide26.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63"/>
        <p:cNvGrpSpPr/>
        <p:nvPr/>
      </p:nvGrpSpPr>
      <p:grpSpPr>
        <a:xfrm>
          <a:off x="0" y="0"/>
          <a:ext cx="0" cy="0"/>
          <a:chOff x="0" y="0"/>
          <a:chExt cx="0" cy="0"/>
        </a:xfrm>
      </p:grpSpPr>
      <p:sp>
        <p:nvSpPr>
          <p:cNvPr id="64" name="Google Shape;64;p13"/>
          <p:cNvSpPr txBox="1">
            <a:spLocks noGrp="1"/>
          </p:cNvSpPr>
          <p:nvPr>
            <p:ph type="body" idx="1"/>
          </p:nvPr>
        </p:nvSpPr>
        <p:spPr>
          <a:xfrm>
            <a:off x="4644675" y="500925"/>
            <a:ext cx="4166400" cy="40986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65" name="Google Shape;65;p13"/>
          <p:cNvSpPr txBox="1">
            <a:spLocks noGrp="1"/>
          </p:cNvSpPr>
          <p:nvPr>
            <p:ph type="title"/>
          </p:nvPr>
        </p:nvSpPr>
        <p:spPr>
          <a:xfrm>
            <a:off x="611550" y="4246100"/>
            <a:ext cx="3706500" cy="644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Levent Ergul</a:t>
            </a:r>
            <a:endParaRPr/>
          </a:p>
        </p:txBody>
      </p:sp>
      <p:sp>
        <p:nvSpPr>
          <p:cNvPr id="66" name="Google Shape;66;p13"/>
          <p:cNvSpPr txBox="1">
            <a:spLocks noGrp="1"/>
          </p:cNvSpPr>
          <p:nvPr>
            <p:ph type="title"/>
          </p:nvPr>
        </p:nvSpPr>
        <p:spPr>
          <a:xfrm>
            <a:off x="311725" y="500925"/>
            <a:ext cx="3706500" cy="25089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Football Player</a:t>
            </a:r>
            <a:endParaRPr/>
          </a:p>
          <a:p>
            <a:pPr marL="0" lvl="0" indent="0" algn="l" rtl="0">
              <a:spcBef>
                <a:spcPts val="0"/>
              </a:spcBef>
              <a:spcAft>
                <a:spcPts val="0"/>
              </a:spcAft>
              <a:buNone/>
            </a:pPr>
            <a:r>
              <a:rPr lang="tr"/>
              <a:t>Dataset Analysis</a:t>
            </a:r>
            <a:endParaRPr/>
          </a:p>
        </p:txBody>
      </p:sp>
      <p:pic>
        <p:nvPicPr>
          <p:cNvPr id="67" name="Google Shape;67;p13"/>
          <p:cNvPicPr preferRelativeResize="0"/>
          <p:nvPr/>
        </p:nvPicPr>
        <p:blipFill rotWithShape="1">
          <a:blip r:embed="rId3">
            <a:alphaModFix/>
          </a:blip>
          <a:srcRect l="33386" r="32985"/>
          <a:stretch/>
        </p:blipFill>
        <p:spPr>
          <a:xfrm>
            <a:off x="6145880" y="-21525"/>
            <a:ext cx="3074895" cy="5143500"/>
          </a:xfrm>
          <a:prstGeom prst="rect">
            <a:avLst/>
          </a:prstGeom>
          <a:noFill/>
          <a:ln>
            <a:noFill/>
          </a:ln>
        </p:spPr>
      </p:pic>
      <p:pic>
        <p:nvPicPr>
          <p:cNvPr id="68" name="Google Shape;68;p13"/>
          <p:cNvPicPr preferRelativeResize="0"/>
          <p:nvPr/>
        </p:nvPicPr>
        <p:blipFill>
          <a:blip r:embed="rId4">
            <a:alphaModFix/>
          </a:blip>
          <a:stretch>
            <a:fillRect/>
          </a:stretch>
        </p:blipFill>
        <p:spPr>
          <a:xfrm>
            <a:off x="3831288" y="-21525"/>
            <a:ext cx="2314575" cy="5143500"/>
          </a:xfrm>
          <a:prstGeom prst="rect">
            <a:avLst/>
          </a:prstGeom>
          <a:noFill/>
          <a:ln>
            <a:noFill/>
          </a:ln>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9"/>
        <p:cNvGrpSpPr/>
        <p:nvPr/>
      </p:nvGrpSpPr>
      <p:grpSpPr>
        <a:xfrm>
          <a:off x="0" y="0"/>
          <a:ext cx="0" cy="0"/>
          <a:chOff x="0" y="0"/>
          <a:chExt cx="0" cy="0"/>
        </a:xfrm>
      </p:grpSpPr>
      <p:sp>
        <p:nvSpPr>
          <p:cNvPr id="140" name="Google Shape;140;p22"/>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Age</a:t>
            </a:r>
            <a:endParaRPr sz="1800"/>
          </a:p>
        </p:txBody>
      </p:sp>
      <p:sp>
        <p:nvSpPr>
          <p:cNvPr id="141" name="Google Shape;141;p22"/>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The age of each player.</a:t>
            </a:r>
            <a:endParaRPr/>
          </a:p>
        </p:txBody>
      </p:sp>
      <p:pic>
        <p:nvPicPr>
          <p:cNvPr id="142" name="Google Shape;142;p22"/>
          <p:cNvPicPr preferRelativeResize="0"/>
          <p:nvPr/>
        </p:nvPicPr>
        <p:blipFill>
          <a:blip r:embed="rId3">
            <a:alphaModFix/>
          </a:blip>
          <a:stretch>
            <a:fillRect/>
          </a:stretch>
        </p:blipFill>
        <p:spPr>
          <a:xfrm>
            <a:off x="3744025" y="317550"/>
            <a:ext cx="5399974" cy="4508410"/>
          </a:xfrm>
          <a:prstGeom prst="rect">
            <a:avLst/>
          </a:prstGeom>
          <a:noFill/>
          <a:ln>
            <a:noFill/>
          </a:ln>
        </p:spPr>
      </p:pic>
      <p:pic>
        <p:nvPicPr>
          <p:cNvPr id="143" name="Google Shape;143;p22"/>
          <p:cNvPicPr preferRelativeResize="0"/>
          <p:nvPr/>
        </p:nvPicPr>
        <p:blipFill>
          <a:blip r:embed="rId4">
            <a:alphaModFix/>
          </a:blip>
          <a:stretch>
            <a:fillRect/>
          </a:stretch>
        </p:blipFill>
        <p:spPr>
          <a:xfrm>
            <a:off x="2553388" y="3209913"/>
            <a:ext cx="1190625" cy="19335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2"/>
                                        </p:tgtEl>
                                        <p:attrNameLst>
                                          <p:attrName>style.visibility</p:attrName>
                                        </p:attrNameLst>
                                      </p:cBhvr>
                                      <p:to>
                                        <p:strVal val="visible"/>
                                      </p:to>
                                    </p:set>
                                    <p:animEffect transition="in" filter="fade">
                                      <p:cBhvr>
                                        <p:cTn id="7" dur="1000"/>
                                        <p:tgtEl>
                                          <p:spTgt spid="142"/>
                                        </p:tgtEl>
                                      </p:cBhvr>
                                    </p:animEffect>
                                  </p:childTnLst>
                                </p:cTn>
                              </p:par>
                              <p:par>
                                <p:cTn id="8" presetID="10" presetClass="entr" presetSubtype="0" fill="hold" nodeType="withEffect">
                                  <p:stCondLst>
                                    <p:cond delay="0"/>
                                  </p:stCondLst>
                                  <p:childTnLst>
                                    <p:set>
                                      <p:cBhvr>
                                        <p:cTn id="9" dur="1" fill="hold">
                                          <p:stCondLst>
                                            <p:cond delay="0"/>
                                          </p:stCondLst>
                                        </p:cTn>
                                        <p:tgtEl>
                                          <p:spTgt spid="143"/>
                                        </p:tgtEl>
                                        <p:attrNameLst>
                                          <p:attrName>style.visibility</p:attrName>
                                        </p:attrNameLst>
                                      </p:cBhvr>
                                      <p:to>
                                        <p:strVal val="visible"/>
                                      </p:to>
                                    </p:set>
                                    <p:animEffect transition="in" filter="fade">
                                      <p:cBhvr>
                                        <p:cTn id="10" dur="1000"/>
                                        <p:tgtEl>
                                          <p:spTgt spid="14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47"/>
        <p:cNvGrpSpPr/>
        <p:nvPr/>
      </p:nvGrpSpPr>
      <p:grpSpPr>
        <a:xfrm>
          <a:off x="0" y="0"/>
          <a:ext cx="0" cy="0"/>
          <a:chOff x="0" y="0"/>
          <a:chExt cx="0" cy="0"/>
        </a:xfrm>
      </p:grpSpPr>
      <p:sp>
        <p:nvSpPr>
          <p:cNvPr id="148" name="Google Shape;148;p23"/>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Age vs Market Value</a:t>
            </a:r>
            <a:endParaRPr sz="1800"/>
          </a:p>
        </p:txBody>
      </p:sp>
      <p:sp>
        <p:nvSpPr>
          <p:cNvPr id="149" name="Google Shape;149;p23"/>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There seems to be slight positive correlation between age and value.</a:t>
            </a:r>
            <a:endParaRPr/>
          </a:p>
          <a:p>
            <a:pPr marL="0" lvl="0" indent="0" algn="just" rtl="0">
              <a:spcBef>
                <a:spcPts val="1200"/>
              </a:spcBef>
              <a:spcAft>
                <a:spcPts val="0"/>
              </a:spcAft>
              <a:buNone/>
            </a:pPr>
            <a:r>
              <a:rPr lang="tr"/>
              <a:t>When the player age is approximately &gt;35 then the values tend to decline.</a:t>
            </a:r>
            <a:endParaRPr/>
          </a:p>
          <a:p>
            <a:pPr marL="0" lvl="0" indent="0" algn="just" rtl="0">
              <a:spcBef>
                <a:spcPts val="1200"/>
              </a:spcBef>
              <a:spcAft>
                <a:spcPts val="1200"/>
              </a:spcAft>
              <a:buNone/>
            </a:pPr>
            <a:endParaRPr/>
          </a:p>
        </p:txBody>
      </p:sp>
      <p:pic>
        <p:nvPicPr>
          <p:cNvPr id="150" name="Google Shape;150;p23"/>
          <p:cNvPicPr preferRelativeResize="0"/>
          <p:nvPr/>
        </p:nvPicPr>
        <p:blipFill>
          <a:blip r:embed="rId3">
            <a:alphaModFix/>
          </a:blip>
          <a:stretch>
            <a:fillRect/>
          </a:stretch>
        </p:blipFill>
        <p:spPr>
          <a:xfrm>
            <a:off x="4572000" y="910188"/>
            <a:ext cx="3779425" cy="3197112"/>
          </a:xfrm>
          <a:prstGeom prst="rect">
            <a:avLst/>
          </a:prstGeom>
          <a:noFill/>
          <a:ln>
            <a:noFill/>
          </a:ln>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4"/>
        <p:cNvGrpSpPr/>
        <p:nvPr/>
      </p:nvGrpSpPr>
      <p:grpSpPr>
        <a:xfrm>
          <a:off x="0" y="0"/>
          <a:ext cx="0" cy="0"/>
          <a:chOff x="0" y="0"/>
          <a:chExt cx="0" cy="0"/>
        </a:xfrm>
      </p:grpSpPr>
      <p:sp>
        <p:nvSpPr>
          <p:cNvPr id="155" name="Google Shape;155;p24"/>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Position</a:t>
            </a:r>
            <a:endParaRPr sz="1800"/>
          </a:p>
        </p:txBody>
      </p:sp>
      <p:sp>
        <p:nvSpPr>
          <p:cNvPr id="156" name="Google Shape;156;p24"/>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In this step we will examine distribution of the players position.</a:t>
            </a:r>
            <a:endParaRPr/>
          </a:p>
          <a:p>
            <a:pPr marL="0" lvl="0" indent="0" algn="just" rtl="0">
              <a:spcBef>
                <a:spcPts val="1200"/>
              </a:spcBef>
              <a:spcAft>
                <a:spcPts val="1200"/>
              </a:spcAft>
              <a:buNone/>
            </a:pPr>
            <a:endParaRPr/>
          </a:p>
        </p:txBody>
      </p:sp>
      <p:pic>
        <p:nvPicPr>
          <p:cNvPr id="157" name="Google Shape;157;p24"/>
          <p:cNvPicPr preferRelativeResize="0"/>
          <p:nvPr/>
        </p:nvPicPr>
        <p:blipFill>
          <a:blip r:embed="rId3">
            <a:alphaModFix/>
          </a:blip>
          <a:stretch>
            <a:fillRect/>
          </a:stretch>
        </p:blipFill>
        <p:spPr>
          <a:xfrm>
            <a:off x="62225" y="3736150"/>
            <a:ext cx="5048250" cy="952500"/>
          </a:xfrm>
          <a:prstGeom prst="rect">
            <a:avLst/>
          </a:prstGeom>
          <a:noFill/>
          <a:ln>
            <a:noFill/>
          </a:ln>
        </p:spPr>
      </p:pic>
      <p:pic>
        <p:nvPicPr>
          <p:cNvPr id="158" name="Google Shape;158;p24"/>
          <p:cNvPicPr preferRelativeResize="0"/>
          <p:nvPr/>
        </p:nvPicPr>
        <p:blipFill>
          <a:blip r:embed="rId4">
            <a:alphaModFix/>
          </a:blip>
          <a:stretch>
            <a:fillRect/>
          </a:stretch>
        </p:blipFill>
        <p:spPr>
          <a:xfrm>
            <a:off x="5110475" y="597975"/>
            <a:ext cx="3916100" cy="30482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8"/>
                                        </p:tgtEl>
                                        <p:attrNameLst>
                                          <p:attrName>style.visibility</p:attrName>
                                        </p:attrNameLst>
                                      </p:cBhvr>
                                      <p:to>
                                        <p:strVal val="visible"/>
                                      </p:to>
                                    </p:set>
                                    <p:animEffect transition="in" filter="fade">
                                      <p:cBhvr>
                                        <p:cTn id="7" dur="1000"/>
                                        <p:tgtEl>
                                          <p:spTgt spid="1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5"/>
          <p:cNvSpPr txBox="1">
            <a:spLocks noGrp="1"/>
          </p:cNvSpPr>
          <p:nvPr>
            <p:ph type="title"/>
          </p:nvPr>
        </p:nvSpPr>
        <p:spPr>
          <a:xfrm>
            <a:off x="311300" y="134000"/>
            <a:ext cx="3704400" cy="20496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Position</a:t>
            </a:r>
            <a:endParaRPr sz="1800"/>
          </a:p>
        </p:txBody>
      </p:sp>
      <p:sp>
        <p:nvSpPr>
          <p:cNvPr id="164" name="Google Shape;164;p25"/>
          <p:cNvSpPr txBox="1">
            <a:spLocks noGrp="1"/>
          </p:cNvSpPr>
          <p:nvPr>
            <p:ph type="body" idx="2"/>
          </p:nvPr>
        </p:nvSpPr>
        <p:spPr>
          <a:xfrm>
            <a:off x="4879025" y="500925"/>
            <a:ext cx="3954000" cy="41115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sp>
        <p:nvSpPr>
          <p:cNvPr id="165" name="Google Shape;165;p25"/>
          <p:cNvSpPr txBox="1">
            <a:spLocks noGrp="1"/>
          </p:cNvSpPr>
          <p:nvPr>
            <p:ph type="body" idx="2"/>
          </p:nvPr>
        </p:nvSpPr>
        <p:spPr>
          <a:xfrm>
            <a:off x="311300" y="184760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solidFill>
                  <a:schemeClr val="accent2"/>
                </a:solidFill>
              </a:rPr>
              <a:t>In this step, I'll classify the players' positions. Such as Attacker, midfielder, defender and goalkeeper. I will create a function for this.</a:t>
            </a:r>
            <a:endParaRPr/>
          </a:p>
        </p:txBody>
      </p:sp>
      <p:pic>
        <p:nvPicPr>
          <p:cNvPr id="166" name="Google Shape;166;p25"/>
          <p:cNvPicPr preferRelativeResize="0"/>
          <p:nvPr/>
        </p:nvPicPr>
        <p:blipFill>
          <a:blip r:embed="rId3">
            <a:alphaModFix/>
          </a:blip>
          <a:stretch>
            <a:fillRect/>
          </a:stretch>
        </p:blipFill>
        <p:spPr>
          <a:xfrm>
            <a:off x="0" y="3219588"/>
            <a:ext cx="4572000" cy="1923912"/>
          </a:xfrm>
          <a:prstGeom prst="rect">
            <a:avLst/>
          </a:prstGeom>
          <a:noFill/>
          <a:ln>
            <a:noFill/>
          </a:ln>
        </p:spPr>
      </p:pic>
      <p:pic>
        <p:nvPicPr>
          <p:cNvPr id="167" name="Google Shape;167;p25"/>
          <p:cNvPicPr preferRelativeResize="0"/>
          <p:nvPr/>
        </p:nvPicPr>
        <p:blipFill>
          <a:blip r:embed="rId4">
            <a:alphaModFix/>
          </a:blip>
          <a:stretch>
            <a:fillRect/>
          </a:stretch>
        </p:blipFill>
        <p:spPr>
          <a:xfrm>
            <a:off x="4879013" y="1070775"/>
            <a:ext cx="3838575" cy="29718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7"/>
                                        </p:tgtEl>
                                        <p:attrNameLst>
                                          <p:attrName>style.visibility</p:attrName>
                                        </p:attrNameLst>
                                      </p:cBhvr>
                                      <p:to>
                                        <p:strVal val="visible"/>
                                      </p:to>
                                    </p:set>
                                    <p:animEffect transition="in" filter="fade">
                                      <p:cBhvr>
                                        <p:cTn id="7" dur="1000"/>
                                        <p:tgtEl>
                                          <p:spTgt spid="1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Position vs Market Value</a:t>
            </a:r>
            <a:endParaRPr sz="1800"/>
          </a:p>
        </p:txBody>
      </p:sp>
      <p:pic>
        <p:nvPicPr>
          <p:cNvPr id="173" name="Google Shape;173;p26"/>
          <p:cNvPicPr preferRelativeResize="0"/>
          <p:nvPr/>
        </p:nvPicPr>
        <p:blipFill>
          <a:blip r:embed="rId3">
            <a:alphaModFix/>
          </a:blip>
          <a:stretch>
            <a:fillRect/>
          </a:stretch>
        </p:blipFill>
        <p:spPr>
          <a:xfrm>
            <a:off x="3744025" y="500925"/>
            <a:ext cx="5399975" cy="3512887"/>
          </a:xfrm>
          <a:prstGeom prst="rect">
            <a:avLst/>
          </a:prstGeom>
          <a:noFill/>
          <a:ln>
            <a:noFill/>
          </a:ln>
        </p:spPr>
      </p:pic>
      <p:pic>
        <p:nvPicPr>
          <p:cNvPr id="174" name="Google Shape;174;p26"/>
          <p:cNvPicPr preferRelativeResize="0"/>
          <p:nvPr/>
        </p:nvPicPr>
        <p:blipFill>
          <a:blip r:embed="rId4">
            <a:alphaModFix/>
          </a:blip>
          <a:stretch>
            <a:fillRect/>
          </a:stretch>
        </p:blipFill>
        <p:spPr>
          <a:xfrm>
            <a:off x="102750" y="4122187"/>
            <a:ext cx="5114925" cy="762000"/>
          </a:xfrm>
          <a:prstGeom prst="rect">
            <a:avLst/>
          </a:prstGeom>
          <a:noFill/>
          <a:ln>
            <a:noFill/>
          </a:ln>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Overall Rating </a:t>
            </a:r>
            <a:endParaRPr sz="1800"/>
          </a:p>
        </p:txBody>
      </p:sp>
      <p:pic>
        <p:nvPicPr>
          <p:cNvPr id="180" name="Google Shape;180;p27"/>
          <p:cNvPicPr preferRelativeResize="0"/>
          <p:nvPr/>
        </p:nvPicPr>
        <p:blipFill>
          <a:blip r:embed="rId3">
            <a:alphaModFix/>
          </a:blip>
          <a:stretch>
            <a:fillRect/>
          </a:stretch>
        </p:blipFill>
        <p:spPr>
          <a:xfrm>
            <a:off x="3744025" y="317550"/>
            <a:ext cx="5399974" cy="4508410"/>
          </a:xfrm>
          <a:prstGeom prst="rect">
            <a:avLst/>
          </a:prstGeom>
          <a:noFill/>
          <a:ln>
            <a:noFill/>
          </a:ln>
        </p:spPr>
      </p:pic>
      <p:pic>
        <p:nvPicPr>
          <p:cNvPr id="181" name="Google Shape;181;p27"/>
          <p:cNvPicPr preferRelativeResize="0"/>
          <p:nvPr/>
        </p:nvPicPr>
        <p:blipFill>
          <a:blip r:embed="rId4">
            <a:alphaModFix/>
          </a:blip>
          <a:stretch>
            <a:fillRect/>
          </a:stretch>
        </p:blipFill>
        <p:spPr>
          <a:xfrm>
            <a:off x="2410525" y="2800350"/>
            <a:ext cx="1333500" cy="2343150"/>
          </a:xfrm>
          <a:prstGeom prst="rect">
            <a:avLst/>
          </a:prstGeom>
          <a:noFill/>
          <a:ln>
            <a:noFill/>
          </a:ln>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5"/>
        <p:cNvGrpSpPr/>
        <p:nvPr/>
      </p:nvGrpSpPr>
      <p:grpSpPr>
        <a:xfrm>
          <a:off x="0" y="0"/>
          <a:ext cx="0" cy="0"/>
          <a:chOff x="0" y="0"/>
          <a:chExt cx="0" cy="0"/>
        </a:xfrm>
      </p:grpSpPr>
      <p:sp>
        <p:nvSpPr>
          <p:cNvPr id="186" name="Google Shape;186;p28"/>
          <p:cNvSpPr txBox="1">
            <a:spLocks noGrp="1"/>
          </p:cNvSpPr>
          <p:nvPr>
            <p:ph type="title"/>
          </p:nvPr>
        </p:nvSpPr>
        <p:spPr>
          <a:xfrm>
            <a:off x="311300" y="500925"/>
            <a:ext cx="3704400" cy="20496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Overall Rating vs Position</a:t>
            </a:r>
            <a:endParaRPr sz="1800"/>
          </a:p>
        </p:txBody>
      </p:sp>
      <p:pic>
        <p:nvPicPr>
          <p:cNvPr id="187" name="Google Shape;187;p28"/>
          <p:cNvPicPr preferRelativeResize="0"/>
          <p:nvPr/>
        </p:nvPicPr>
        <p:blipFill>
          <a:blip r:embed="rId3">
            <a:alphaModFix/>
          </a:blip>
          <a:stretch>
            <a:fillRect/>
          </a:stretch>
        </p:blipFill>
        <p:spPr>
          <a:xfrm>
            <a:off x="4657775" y="1429350"/>
            <a:ext cx="4398175" cy="2856450"/>
          </a:xfrm>
          <a:prstGeom prst="rect">
            <a:avLst/>
          </a:prstGeom>
          <a:noFill/>
          <a:ln>
            <a:noFill/>
          </a:ln>
        </p:spPr>
      </p:pic>
      <p:sp>
        <p:nvSpPr>
          <p:cNvPr id="188" name="Google Shape;188;p28"/>
          <p:cNvSpPr txBox="1">
            <a:spLocks noGrp="1"/>
          </p:cNvSpPr>
          <p:nvPr>
            <p:ph type="subTitle" idx="1"/>
          </p:nvPr>
        </p:nvSpPr>
        <p:spPr>
          <a:xfrm>
            <a:off x="304800" y="2626725"/>
            <a:ext cx="3704400" cy="926700"/>
          </a:xfrm>
          <a:prstGeom prst="rect">
            <a:avLst/>
          </a:prstGeom>
        </p:spPr>
        <p:txBody>
          <a:bodyPr spcFirstLastPara="1" wrap="square" lIns="91425" tIns="91425" rIns="91425" bIns="91425" anchor="t" anchorCtr="0">
            <a:normAutofit/>
          </a:bodyPr>
          <a:lstStyle/>
          <a:p>
            <a:pPr marL="457200" lvl="0" indent="-330200" algn="l" rtl="0">
              <a:spcBef>
                <a:spcPts val="0"/>
              </a:spcBef>
              <a:spcAft>
                <a:spcPts val="0"/>
              </a:spcAft>
              <a:buSzPts val="1600"/>
              <a:buChar char="●"/>
            </a:pPr>
            <a:r>
              <a:rPr lang="tr"/>
              <a:t>Goalkeepers less overall rating.</a:t>
            </a:r>
            <a:endParaRPr/>
          </a:p>
          <a:p>
            <a:pPr marL="457200" lvl="0" indent="-330200" algn="l" rtl="0">
              <a:spcBef>
                <a:spcPts val="0"/>
              </a:spcBef>
              <a:spcAft>
                <a:spcPts val="0"/>
              </a:spcAft>
              <a:buSzPts val="1600"/>
              <a:buChar char="●"/>
            </a:pPr>
            <a:r>
              <a:rPr lang="tr"/>
              <a:t>Others are similar to each ones.</a:t>
            </a:r>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9"/>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Overall Rating vs Value</a:t>
            </a:r>
            <a:endParaRPr sz="1800"/>
          </a:p>
        </p:txBody>
      </p:sp>
      <p:pic>
        <p:nvPicPr>
          <p:cNvPr id="194" name="Google Shape;194;p29"/>
          <p:cNvPicPr preferRelativeResize="0"/>
          <p:nvPr/>
        </p:nvPicPr>
        <p:blipFill>
          <a:blip r:embed="rId3">
            <a:alphaModFix/>
          </a:blip>
          <a:stretch>
            <a:fillRect/>
          </a:stretch>
        </p:blipFill>
        <p:spPr>
          <a:xfrm>
            <a:off x="4572000" y="157163"/>
            <a:ext cx="4191000" cy="4829175"/>
          </a:xfrm>
          <a:prstGeom prst="rect">
            <a:avLst/>
          </a:prstGeom>
          <a:noFill/>
          <a:ln>
            <a:noFill/>
          </a:ln>
        </p:spPr>
      </p:pic>
      <p:sp>
        <p:nvSpPr>
          <p:cNvPr id="195" name="Google Shape;195;p2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Overall rating is highly correlated with log value with an R2 of 0.89 and is likely to be the most predictive feature.</a:t>
            </a:r>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9"/>
        <p:cNvGrpSpPr/>
        <p:nvPr/>
      </p:nvGrpSpPr>
      <p:grpSpPr>
        <a:xfrm>
          <a:off x="0" y="0"/>
          <a:ext cx="0" cy="0"/>
          <a:chOff x="0" y="0"/>
          <a:chExt cx="0" cy="0"/>
        </a:xfrm>
      </p:grpSpPr>
      <p:sp>
        <p:nvSpPr>
          <p:cNvPr id="200" name="Google Shape;200;p30"/>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Potential Rating</a:t>
            </a:r>
            <a:endParaRPr sz="1800"/>
          </a:p>
        </p:txBody>
      </p:sp>
      <p:pic>
        <p:nvPicPr>
          <p:cNvPr id="201" name="Google Shape;201;p30"/>
          <p:cNvPicPr preferRelativeResize="0"/>
          <p:nvPr/>
        </p:nvPicPr>
        <p:blipFill>
          <a:blip r:embed="rId3">
            <a:alphaModFix/>
          </a:blip>
          <a:stretch>
            <a:fillRect/>
          </a:stretch>
        </p:blipFill>
        <p:spPr>
          <a:xfrm>
            <a:off x="4037450" y="457363"/>
            <a:ext cx="5106550" cy="4228774"/>
          </a:xfrm>
          <a:prstGeom prst="rect">
            <a:avLst/>
          </a:prstGeom>
          <a:noFill/>
          <a:ln>
            <a:noFill/>
          </a:ln>
        </p:spPr>
      </p:pic>
      <p:pic>
        <p:nvPicPr>
          <p:cNvPr id="202" name="Google Shape;202;p30"/>
          <p:cNvPicPr preferRelativeResize="0"/>
          <p:nvPr/>
        </p:nvPicPr>
        <p:blipFill>
          <a:blip r:embed="rId4">
            <a:alphaModFix/>
          </a:blip>
          <a:stretch>
            <a:fillRect/>
          </a:stretch>
        </p:blipFill>
        <p:spPr>
          <a:xfrm>
            <a:off x="2427375" y="2876550"/>
            <a:ext cx="1314450" cy="2266950"/>
          </a:xfrm>
          <a:prstGeom prst="rect">
            <a:avLst/>
          </a:prstGeom>
          <a:noFill/>
          <a:ln>
            <a:noFill/>
          </a:ln>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Potential Rating vs Market Value</a:t>
            </a:r>
            <a:endParaRPr sz="1800"/>
          </a:p>
        </p:txBody>
      </p:sp>
      <p:pic>
        <p:nvPicPr>
          <p:cNvPr id="208" name="Google Shape;208;p31"/>
          <p:cNvPicPr preferRelativeResize="0"/>
          <p:nvPr/>
        </p:nvPicPr>
        <p:blipFill>
          <a:blip r:embed="rId3">
            <a:alphaModFix/>
          </a:blip>
          <a:stretch>
            <a:fillRect/>
          </a:stretch>
        </p:blipFill>
        <p:spPr>
          <a:xfrm>
            <a:off x="4674750" y="335713"/>
            <a:ext cx="4010025" cy="4352925"/>
          </a:xfrm>
          <a:prstGeom prst="rect">
            <a:avLst/>
          </a:prstGeom>
          <a:noFill/>
          <a:ln>
            <a:noFill/>
          </a:ln>
        </p:spPr>
      </p:pic>
      <p:sp>
        <p:nvSpPr>
          <p:cNvPr id="209" name="Google Shape;209;p31"/>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If a player has high potential it also has high market values.</a:t>
            </a:r>
            <a:endParaRPr/>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311700" y="362750"/>
            <a:ext cx="8520600" cy="62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Libraries</a:t>
            </a:r>
            <a:endParaRPr/>
          </a:p>
        </p:txBody>
      </p:sp>
      <p:sp>
        <p:nvSpPr>
          <p:cNvPr id="74" name="Google Shape;74;p14"/>
          <p:cNvSpPr txBox="1">
            <a:spLocks noGrp="1"/>
          </p:cNvSpPr>
          <p:nvPr>
            <p:ph type="body" idx="1"/>
          </p:nvPr>
        </p:nvSpPr>
        <p:spPr>
          <a:xfrm>
            <a:off x="311700" y="1505700"/>
            <a:ext cx="3999900" cy="13974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b="1">
                <a:solidFill>
                  <a:schemeClr val="accent1"/>
                </a:solidFill>
              </a:rPr>
              <a:t>Pandas: </a:t>
            </a:r>
            <a:r>
              <a:rPr lang="tr">
                <a:solidFill>
                  <a:schemeClr val="accent1"/>
                </a:solidFill>
              </a:rPr>
              <a:t>is a fast, powerful, flexible and easy to use open source data analysis and manipulation tool, built on top of the Python programming language.</a:t>
            </a:r>
            <a:endParaRPr>
              <a:solidFill>
                <a:schemeClr val="accent1"/>
              </a:solidFill>
            </a:endParaRPr>
          </a:p>
          <a:p>
            <a:pPr marL="0" lvl="0" indent="0" algn="l" rtl="0">
              <a:spcBef>
                <a:spcPts val="1200"/>
              </a:spcBef>
              <a:spcAft>
                <a:spcPts val="1200"/>
              </a:spcAft>
              <a:buNone/>
            </a:pPr>
            <a:endParaRPr/>
          </a:p>
        </p:txBody>
      </p:sp>
      <p:sp>
        <p:nvSpPr>
          <p:cNvPr id="75" name="Google Shape;75;p14"/>
          <p:cNvSpPr txBox="1">
            <a:spLocks noGrp="1"/>
          </p:cNvSpPr>
          <p:nvPr>
            <p:ph type="body" idx="2"/>
          </p:nvPr>
        </p:nvSpPr>
        <p:spPr>
          <a:xfrm>
            <a:off x="4832400" y="1505700"/>
            <a:ext cx="3999900" cy="30762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b="1"/>
              <a:t>Numpy: </a:t>
            </a:r>
            <a:r>
              <a:rPr lang="tr"/>
              <a:t>is a library for the Python programming language, adding support for large, multi-dimensional arrays and matrices, along with a large collection of high-level mathematical functions to operate on these arrays</a:t>
            </a:r>
            <a:endParaRPr/>
          </a:p>
          <a:p>
            <a:pPr marL="0" lvl="0" indent="0" algn="just" rtl="0">
              <a:spcBef>
                <a:spcPts val="1200"/>
              </a:spcBef>
              <a:spcAft>
                <a:spcPts val="1200"/>
              </a:spcAft>
              <a:buNone/>
            </a:pPr>
            <a:r>
              <a:rPr lang="tr" b="1"/>
              <a:t>Seaborn:</a:t>
            </a:r>
            <a:r>
              <a:rPr lang="tr"/>
              <a:t> Seaborn is a data visualization library built on top of matplotlib and closely integrated with pandas data structures in Python. Visualization is the central part of Seaborn which helps in exploration and understanding of data.</a:t>
            </a:r>
            <a:endParaRPr/>
          </a:p>
        </p:txBody>
      </p:sp>
      <p:pic>
        <p:nvPicPr>
          <p:cNvPr id="76" name="Google Shape;76;p14"/>
          <p:cNvPicPr preferRelativeResize="0"/>
          <p:nvPr/>
        </p:nvPicPr>
        <p:blipFill>
          <a:blip r:embed="rId3">
            <a:alphaModFix/>
          </a:blip>
          <a:stretch>
            <a:fillRect/>
          </a:stretch>
        </p:blipFill>
        <p:spPr>
          <a:xfrm>
            <a:off x="311696" y="2986296"/>
            <a:ext cx="1397400" cy="1397425"/>
          </a:xfrm>
          <a:prstGeom prst="rect">
            <a:avLst/>
          </a:prstGeom>
          <a:noFill/>
          <a:ln>
            <a:noFill/>
          </a:ln>
        </p:spPr>
      </p:pic>
      <p:pic>
        <p:nvPicPr>
          <p:cNvPr id="77" name="Google Shape;77;p14"/>
          <p:cNvPicPr preferRelativeResize="0"/>
          <p:nvPr/>
        </p:nvPicPr>
        <p:blipFill>
          <a:blip r:embed="rId4">
            <a:alphaModFix/>
          </a:blip>
          <a:stretch>
            <a:fillRect/>
          </a:stretch>
        </p:blipFill>
        <p:spPr>
          <a:xfrm>
            <a:off x="5450575" y="4039975"/>
            <a:ext cx="3271200" cy="934625"/>
          </a:xfrm>
          <a:prstGeom prst="rect">
            <a:avLst/>
          </a:prstGeom>
          <a:noFill/>
          <a:ln>
            <a:noFill/>
          </a:ln>
        </p:spPr>
      </p:pic>
      <p:pic>
        <p:nvPicPr>
          <p:cNvPr id="78" name="Google Shape;78;p14"/>
          <p:cNvPicPr preferRelativeResize="0"/>
          <p:nvPr/>
        </p:nvPicPr>
        <p:blipFill>
          <a:blip r:embed="rId5">
            <a:alphaModFix/>
          </a:blip>
          <a:stretch>
            <a:fillRect/>
          </a:stretch>
        </p:blipFill>
        <p:spPr>
          <a:xfrm>
            <a:off x="2029510" y="3129222"/>
            <a:ext cx="2482475" cy="1111575"/>
          </a:xfrm>
          <a:prstGeom prst="rect">
            <a:avLst/>
          </a:prstGeom>
          <a:noFill/>
          <a:ln>
            <a:noFill/>
          </a:ln>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2"/>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Best Player for each Position</a:t>
            </a:r>
            <a:endParaRPr sz="1800"/>
          </a:p>
        </p:txBody>
      </p:sp>
      <p:sp>
        <p:nvSpPr>
          <p:cNvPr id="215" name="Google Shape;215;p32"/>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Except for the Aubameyang, all of them are from Europe or America(South).</a:t>
            </a:r>
            <a:endParaRPr/>
          </a:p>
        </p:txBody>
      </p:sp>
      <p:pic>
        <p:nvPicPr>
          <p:cNvPr id="216" name="Google Shape;216;p32"/>
          <p:cNvPicPr preferRelativeResize="0"/>
          <p:nvPr/>
        </p:nvPicPr>
        <p:blipFill>
          <a:blip r:embed="rId3">
            <a:alphaModFix/>
          </a:blip>
          <a:stretch>
            <a:fillRect/>
          </a:stretch>
        </p:blipFill>
        <p:spPr>
          <a:xfrm>
            <a:off x="0" y="3314400"/>
            <a:ext cx="9143999" cy="1829100"/>
          </a:xfrm>
          <a:prstGeom prst="rect">
            <a:avLst/>
          </a:prstGeom>
          <a:noFill/>
          <a:ln>
            <a:noFill/>
          </a:ln>
        </p:spPr>
      </p:pic>
      <p:pic>
        <p:nvPicPr>
          <p:cNvPr id="217" name="Google Shape;217;p32"/>
          <p:cNvPicPr preferRelativeResize="0"/>
          <p:nvPr/>
        </p:nvPicPr>
        <p:blipFill>
          <a:blip r:embed="rId4">
            <a:alphaModFix/>
          </a:blip>
          <a:stretch>
            <a:fillRect/>
          </a:stretch>
        </p:blipFill>
        <p:spPr>
          <a:xfrm>
            <a:off x="3830663" y="-3"/>
            <a:ext cx="5122538" cy="51435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7"/>
                                        </p:tgtEl>
                                        <p:attrNameLst>
                                          <p:attrName>style.visibility</p:attrName>
                                        </p:attrNameLst>
                                      </p:cBhvr>
                                      <p:to>
                                        <p:strVal val="visible"/>
                                      </p:to>
                                    </p:set>
                                    <p:animEffect transition="in" filter="fade">
                                      <p:cBhvr>
                                        <p:cTn id="7" dur="1000"/>
                                        <p:tgtEl>
                                          <p:spTgt spid="2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3"/>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Club Teams Overall</a:t>
            </a:r>
            <a:endParaRPr sz="1800"/>
          </a:p>
        </p:txBody>
      </p:sp>
      <p:sp>
        <p:nvSpPr>
          <p:cNvPr id="223" name="Google Shape;223;p33"/>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This plot show us top 30 teams according to their average rating.</a:t>
            </a:r>
            <a:endParaRPr/>
          </a:p>
        </p:txBody>
      </p:sp>
      <p:pic>
        <p:nvPicPr>
          <p:cNvPr id="224" name="Google Shape;224;p33"/>
          <p:cNvPicPr preferRelativeResize="0"/>
          <p:nvPr/>
        </p:nvPicPr>
        <p:blipFill>
          <a:blip r:embed="rId3">
            <a:alphaModFix/>
          </a:blip>
          <a:stretch>
            <a:fillRect/>
          </a:stretch>
        </p:blipFill>
        <p:spPr>
          <a:xfrm>
            <a:off x="3744025" y="636750"/>
            <a:ext cx="5399976" cy="4271167"/>
          </a:xfrm>
          <a:prstGeom prst="rect">
            <a:avLst/>
          </a:prstGeom>
          <a:noFill/>
          <a:ln>
            <a:noFill/>
          </a:ln>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4"/>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Nationality</a:t>
            </a:r>
            <a:endParaRPr sz="1800"/>
          </a:p>
        </p:txBody>
      </p:sp>
      <p:sp>
        <p:nvSpPr>
          <p:cNvPr id="230" name="Google Shape;230;p34"/>
          <p:cNvSpPr txBox="1">
            <a:spLocks noGrp="1"/>
          </p:cNvSpPr>
          <p:nvPr>
            <p:ph type="body" idx="1"/>
          </p:nvPr>
        </p:nvSpPr>
        <p:spPr>
          <a:xfrm>
            <a:off x="2530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Number of countries = 43</a:t>
            </a:r>
            <a:endParaRPr/>
          </a:p>
          <a:p>
            <a:pPr marL="0" lvl="0" indent="0" algn="just" rtl="0">
              <a:spcBef>
                <a:spcPts val="1200"/>
              </a:spcBef>
              <a:spcAft>
                <a:spcPts val="1200"/>
              </a:spcAft>
              <a:buNone/>
            </a:pPr>
            <a:r>
              <a:rPr lang="tr"/>
              <a:t>This number is a lot, we can classify country like their region. Such as Europe, America etc.</a:t>
            </a:r>
            <a:endParaRPr/>
          </a:p>
        </p:txBody>
      </p:sp>
      <p:pic>
        <p:nvPicPr>
          <p:cNvPr id="231" name="Google Shape;231;p34"/>
          <p:cNvPicPr preferRelativeResize="0"/>
          <p:nvPr/>
        </p:nvPicPr>
        <p:blipFill>
          <a:blip r:embed="rId3">
            <a:alphaModFix/>
          </a:blip>
          <a:stretch>
            <a:fillRect/>
          </a:stretch>
        </p:blipFill>
        <p:spPr>
          <a:xfrm>
            <a:off x="3744025" y="871088"/>
            <a:ext cx="5399976" cy="3401323"/>
          </a:xfrm>
          <a:prstGeom prst="rect">
            <a:avLst/>
          </a:prstGeom>
          <a:noFill/>
          <a:ln>
            <a:noFill/>
          </a:ln>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5"/>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Nationality</a:t>
            </a:r>
            <a:endParaRPr sz="1800"/>
          </a:p>
        </p:txBody>
      </p:sp>
      <p:sp>
        <p:nvSpPr>
          <p:cNvPr id="237" name="Google Shape;237;p35"/>
          <p:cNvSpPr txBox="1">
            <a:spLocks noGrp="1"/>
          </p:cNvSpPr>
          <p:nvPr>
            <p:ph type="body" idx="1"/>
          </p:nvPr>
        </p:nvSpPr>
        <p:spPr>
          <a:xfrm>
            <a:off x="2530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endParaRPr/>
          </a:p>
        </p:txBody>
      </p:sp>
      <p:pic>
        <p:nvPicPr>
          <p:cNvPr id="238" name="Google Shape;238;p35"/>
          <p:cNvPicPr preferRelativeResize="0"/>
          <p:nvPr/>
        </p:nvPicPr>
        <p:blipFill>
          <a:blip r:embed="rId3">
            <a:alphaModFix/>
          </a:blip>
          <a:stretch>
            <a:fillRect/>
          </a:stretch>
        </p:blipFill>
        <p:spPr>
          <a:xfrm>
            <a:off x="0" y="3246300"/>
            <a:ext cx="9082374" cy="1897200"/>
          </a:xfrm>
          <a:prstGeom prst="rect">
            <a:avLst/>
          </a:prstGeom>
          <a:noFill/>
          <a:ln>
            <a:noFill/>
          </a:ln>
        </p:spPr>
      </p:pic>
      <p:pic>
        <p:nvPicPr>
          <p:cNvPr id="239" name="Google Shape;239;p35"/>
          <p:cNvPicPr preferRelativeResize="0"/>
          <p:nvPr/>
        </p:nvPicPr>
        <p:blipFill>
          <a:blip r:embed="rId4">
            <a:alphaModFix/>
          </a:blip>
          <a:stretch>
            <a:fillRect/>
          </a:stretch>
        </p:blipFill>
        <p:spPr>
          <a:xfrm>
            <a:off x="4020250" y="264825"/>
            <a:ext cx="5062115" cy="294149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3"/>
        <p:cNvGrpSpPr/>
        <p:nvPr/>
      </p:nvGrpSpPr>
      <p:grpSpPr>
        <a:xfrm>
          <a:off x="0" y="0"/>
          <a:ext cx="0" cy="0"/>
          <a:chOff x="0" y="0"/>
          <a:chExt cx="0" cy="0"/>
        </a:xfrm>
      </p:grpSpPr>
      <p:sp>
        <p:nvSpPr>
          <p:cNvPr id="244" name="Google Shape;244;p36"/>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Diversity in Club Teams</a:t>
            </a:r>
            <a:endParaRPr sz="1800"/>
          </a:p>
        </p:txBody>
      </p:sp>
      <p:sp>
        <p:nvSpPr>
          <p:cNvPr id="245" name="Google Shape;245;p36"/>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Average of players from different nationalities in teams: </a:t>
            </a:r>
            <a:r>
              <a:rPr lang="tr" b="1"/>
              <a:t>7.86</a:t>
            </a:r>
            <a:endParaRPr b="1"/>
          </a:p>
          <a:p>
            <a:pPr marL="0" lvl="0" indent="0" algn="just" rtl="0">
              <a:spcBef>
                <a:spcPts val="1200"/>
              </a:spcBef>
              <a:spcAft>
                <a:spcPts val="1200"/>
              </a:spcAft>
              <a:buNone/>
            </a:pPr>
            <a:r>
              <a:rPr lang="tr"/>
              <a:t>Number of unique club teams: </a:t>
            </a:r>
            <a:r>
              <a:rPr lang="tr" b="1"/>
              <a:t>651</a:t>
            </a:r>
            <a:endParaRPr b="1"/>
          </a:p>
        </p:txBody>
      </p:sp>
      <p:pic>
        <p:nvPicPr>
          <p:cNvPr id="246" name="Google Shape;246;p36"/>
          <p:cNvPicPr preferRelativeResize="0"/>
          <p:nvPr/>
        </p:nvPicPr>
        <p:blipFill>
          <a:blip r:embed="rId3">
            <a:alphaModFix/>
          </a:blip>
          <a:stretch>
            <a:fillRect/>
          </a:stretch>
        </p:blipFill>
        <p:spPr>
          <a:xfrm>
            <a:off x="3871491" y="449125"/>
            <a:ext cx="4990285" cy="4245250"/>
          </a:xfrm>
          <a:prstGeom prst="rect">
            <a:avLst/>
          </a:prstGeom>
          <a:noFill/>
          <a:ln>
            <a:noFill/>
          </a:ln>
        </p:spPr>
      </p:pic>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Wage </a:t>
            </a:r>
            <a:endParaRPr sz="1800"/>
          </a:p>
        </p:txBody>
      </p:sp>
      <p:sp>
        <p:nvSpPr>
          <p:cNvPr id="252" name="Google Shape;252;p37"/>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53" name="Google Shape;253;p37"/>
          <p:cNvPicPr preferRelativeResize="0"/>
          <p:nvPr/>
        </p:nvPicPr>
        <p:blipFill>
          <a:blip r:embed="rId3">
            <a:alphaModFix/>
          </a:blip>
          <a:stretch>
            <a:fillRect/>
          </a:stretch>
        </p:blipFill>
        <p:spPr>
          <a:xfrm>
            <a:off x="0" y="3257950"/>
            <a:ext cx="9143999" cy="1885549"/>
          </a:xfrm>
          <a:prstGeom prst="rect">
            <a:avLst/>
          </a:prstGeom>
          <a:noFill/>
          <a:ln>
            <a:noFill/>
          </a:ln>
        </p:spPr>
      </p:pic>
      <p:pic>
        <p:nvPicPr>
          <p:cNvPr id="254" name="Google Shape;254;p37"/>
          <p:cNvPicPr preferRelativeResize="0"/>
          <p:nvPr/>
        </p:nvPicPr>
        <p:blipFill>
          <a:blip r:embed="rId4">
            <a:alphaModFix/>
          </a:blip>
          <a:stretch>
            <a:fillRect/>
          </a:stretch>
        </p:blipFill>
        <p:spPr>
          <a:xfrm>
            <a:off x="4209200" y="0"/>
            <a:ext cx="4934800" cy="334727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4"/>
                                        </p:tgtEl>
                                        <p:attrNameLst>
                                          <p:attrName>style.visibility</p:attrName>
                                        </p:attrNameLst>
                                      </p:cBhvr>
                                      <p:to>
                                        <p:strVal val="visible"/>
                                      </p:to>
                                    </p:set>
                                    <p:animEffect transition="in" filter="fade">
                                      <p:cBhvr>
                                        <p:cTn id="7" dur="1000"/>
                                        <p:tgtEl>
                                          <p:spTgt spid="2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Wage </a:t>
            </a:r>
            <a:endParaRPr sz="2500"/>
          </a:p>
        </p:txBody>
      </p:sp>
      <p:sp>
        <p:nvSpPr>
          <p:cNvPr id="260" name="Google Shape;260;p38"/>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This plot shows us the last 30 teams in spending money for football players.</a:t>
            </a:r>
            <a:endParaRPr/>
          </a:p>
        </p:txBody>
      </p:sp>
      <p:pic>
        <p:nvPicPr>
          <p:cNvPr id="261" name="Google Shape;261;p38"/>
          <p:cNvPicPr preferRelativeResize="0"/>
          <p:nvPr/>
        </p:nvPicPr>
        <p:blipFill>
          <a:blip r:embed="rId3">
            <a:alphaModFix/>
          </a:blip>
          <a:stretch>
            <a:fillRect/>
          </a:stretch>
        </p:blipFill>
        <p:spPr>
          <a:xfrm>
            <a:off x="3744025" y="788788"/>
            <a:ext cx="5399975" cy="3565925"/>
          </a:xfrm>
          <a:prstGeom prst="rect">
            <a:avLst/>
          </a:prstGeom>
          <a:noFill/>
          <a:ln>
            <a:noFill/>
          </a:ln>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sp>
        <p:nvSpPr>
          <p:cNvPr id="266" name="Google Shape;266;p39"/>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Wage vs Potential</a:t>
            </a:r>
            <a:endParaRPr sz="1800"/>
          </a:p>
        </p:txBody>
      </p:sp>
      <p:sp>
        <p:nvSpPr>
          <p:cNvPr id="267" name="Google Shape;267;p3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This plot shows us the top 30 teams in spending money for football players.</a:t>
            </a:r>
            <a:endParaRPr/>
          </a:p>
        </p:txBody>
      </p:sp>
      <p:pic>
        <p:nvPicPr>
          <p:cNvPr id="268" name="Google Shape;268;p39"/>
          <p:cNvPicPr preferRelativeResize="0"/>
          <p:nvPr/>
        </p:nvPicPr>
        <p:blipFill>
          <a:blip r:embed="rId3">
            <a:alphaModFix/>
          </a:blip>
          <a:stretch>
            <a:fillRect/>
          </a:stretch>
        </p:blipFill>
        <p:spPr>
          <a:xfrm>
            <a:off x="3865275" y="917325"/>
            <a:ext cx="5184000" cy="3452699"/>
          </a:xfrm>
          <a:prstGeom prst="rect">
            <a:avLst/>
          </a:prstGeom>
          <a:noFill/>
          <a:ln>
            <a:noFill/>
          </a:ln>
        </p:spPr>
      </p:pic>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443250"/>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Preferred Foot vs  Value</a:t>
            </a:r>
            <a:endParaRPr sz="1800"/>
          </a:p>
        </p:txBody>
      </p:sp>
      <p:sp>
        <p:nvSpPr>
          <p:cNvPr id="274" name="Google Shape;274;p40"/>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75" name="Google Shape;275;p40"/>
          <p:cNvPicPr preferRelativeResize="0"/>
          <p:nvPr/>
        </p:nvPicPr>
        <p:blipFill>
          <a:blip r:embed="rId3">
            <a:alphaModFix/>
          </a:blip>
          <a:stretch>
            <a:fillRect/>
          </a:stretch>
        </p:blipFill>
        <p:spPr>
          <a:xfrm>
            <a:off x="3778750" y="835012"/>
            <a:ext cx="5293124" cy="3473474"/>
          </a:xfrm>
          <a:prstGeom prst="rect">
            <a:avLst/>
          </a:prstGeom>
          <a:noFill/>
          <a:ln>
            <a:noFill/>
          </a:ln>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9"/>
        <p:cNvGrpSpPr/>
        <p:nvPr/>
      </p:nvGrpSpPr>
      <p:grpSpPr>
        <a:xfrm>
          <a:off x="0" y="0"/>
          <a:ext cx="0" cy="0"/>
          <a:chOff x="0" y="0"/>
          <a:chExt cx="0" cy="0"/>
        </a:xfrm>
      </p:grpSpPr>
      <p:sp>
        <p:nvSpPr>
          <p:cNvPr id="280" name="Google Shape;280;p41"/>
          <p:cNvSpPr txBox="1">
            <a:spLocks noGrp="1"/>
          </p:cNvSpPr>
          <p:nvPr>
            <p:ph type="title"/>
          </p:nvPr>
        </p:nvSpPr>
        <p:spPr>
          <a:xfrm>
            <a:off x="311700" y="443250"/>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Preferred Foot - Value -</a:t>
            </a:r>
            <a:endParaRPr sz="1800"/>
          </a:p>
          <a:p>
            <a:pPr marL="0" lvl="0" indent="0" algn="l" rtl="0">
              <a:spcBef>
                <a:spcPts val="0"/>
              </a:spcBef>
              <a:spcAft>
                <a:spcPts val="0"/>
              </a:spcAft>
              <a:buNone/>
            </a:pPr>
            <a:r>
              <a:rPr lang="tr" sz="1800"/>
              <a:t>Nationality</a:t>
            </a:r>
            <a:endParaRPr sz="1800"/>
          </a:p>
        </p:txBody>
      </p:sp>
      <p:sp>
        <p:nvSpPr>
          <p:cNvPr id="281" name="Google Shape;281;p41"/>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82" name="Google Shape;282;p41"/>
          <p:cNvPicPr preferRelativeResize="0"/>
          <p:nvPr/>
        </p:nvPicPr>
        <p:blipFill>
          <a:blip r:embed="rId3">
            <a:alphaModFix/>
          </a:blip>
          <a:stretch>
            <a:fillRect/>
          </a:stretch>
        </p:blipFill>
        <p:spPr>
          <a:xfrm>
            <a:off x="3811825" y="865375"/>
            <a:ext cx="5332175" cy="3334350"/>
          </a:xfrm>
          <a:prstGeom prst="rect">
            <a:avLst/>
          </a:prstGeom>
          <a:noFill/>
          <a:ln>
            <a:noFill/>
          </a:ln>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2"/>
        <p:cNvGrpSpPr/>
        <p:nvPr/>
      </p:nvGrpSpPr>
      <p:grpSpPr>
        <a:xfrm>
          <a:off x="0" y="0"/>
          <a:ext cx="0" cy="0"/>
          <a:chOff x="0" y="0"/>
          <a:chExt cx="0" cy="0"/>
        </a:xfrm>
      </p:grpSpPr>
      <p:sp>
        <p:nvSpPr>
          <p:cNvPr id="83" name="Google Shape;83;p15"/>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Dataset</a:t>
            </a:r>
            <a:endParaRPr/>
          </a:p>
          <a:p>
            <a:pPr marL="0" lvl="0" indent="0" algn="l" rtl="0">
              <a:spcBef>
                <a:spcPts val="0"/>
              </a:spcBef>
              <a:spcAft>
                <a:spcPts val="0"/>
              </a:spcAft>
              <a:buNone/>
            </a:pPr>
            <a:endParaRPr/>
          </a:p>
          <a:p>
            <a:pPr marL="0" lvl="0" indent="0" algn="l" rtl="0">
              <a:spcBef>
                <a:spcPts val="0"/>
              </a:spcBef>
              <a:spcAft>
                <a:spcPts val="0"/>
              </a:spcAft>
              <a:buNone/>
            </a:pPr>
            <a:r>
              <a:rPr lang="tr" sz="1800"/>
              <a:t>General Information</a:t>
            </a:r>
            <a:endParaRPr sz="1800"/>
          </a:p>
        </p:txBody>
      </p:sp>
      <p:pic>
        <p:nvPicPr>
          <p:cNvPr id="84" name="Google Shape;84;p15"/>
          <p:cNvPicPr preferRelativeResize="0"/>
          <p:nvPr/>
        </p:nvPicPr>
        <p:blipFill>
          <a:blip r:embed="rId3">
            <a:alphaModFix/>
          </a:blip>
          <a:stretch>
            <a:fillRect/>
          </a:stretch>
        </p:blipFill>
        <p:spPr>
          <a:xfrm>
            <a:off x="3461503" y="0"/>
            <a:ext cx="2830595" cy="5143500"/>
          </a:xfrm>
          <a:prstGeom prst="rect">
            <a:avLst/>
          </a:prstGeom>
          <a:noFill/>
          <a:ln>
            <a:noFill/>
          </a:ln>
        </p:spPr>
      </p:pic>
      <p:pic>
        <p:nvPicPr>
          <p:cNvPr id="85" name="Google Shape;85;p15"/>
          <p:cNvPicPr preferRelativeResize="0"/>
          <p:nvPr/>
        </p:nvPicPr>
        <p:blipFill>
          <a:blip r:embed="rId4">
            <a:alphaModFix/>
          </a:blip>
          <a:stretch>
            <a:fillRect/>
          </a:stretch>
        </p:blipFill>
        <p:spPr>
          <a:xfrm>
            <a:off x="6292097" y="193700"/>
            <a:ext cx="2851903" cy="4756096"/>
          </a:xfrm>
          <a:prstGeom prst="rect">
            <a:avLst/>
          </a:prstGeom>
          <a:noFill/>
          <a:ln>
            <a:noFill/>
          </a:ln>
        </p:spPr>
      </p:pic>
      <p:sp>
        <p:nvSpPr>
          <p:cNvPr id="86" name="Google Shape;86;p15"/>
          <p:cNvSpPr txBox="1">
            <a:spLocks noGrp="1"/>
          </p:cNvSpPr>
          <p:nvPr>
            <p:ph type="body" idx="1"/>
          </p:nvPr>
        </p:nvSpPr>
        <p:spPr>
          <a:xfrm>
            <a:off x="311725" y="200680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Dataset have 89 features and 18207 examples. Features type is different.</a:t>
            </a:r>
            <a:endParaRPr/>
          </a:p>
          <a:p>
            <a:pPr marL="457200" lvl="0" indent="-311150" algn="l" rtl="0">
              <a:spcBef>
                <a:spcPts val="1200"/>
              </a:spcBef>
              <a:spcAft>
                <a:spcPts val="0"/>
              </a:spcAft>
              <a:buSzPts val="1300"/>
              <a:buChar char="●"/>
            </a:pPr>
            <a:r>
              <a:rPr lang="tr"/>
              <a:t>38 variables are float, </a:t>
            </a:r>
            <a:endParaRPr/>
          </a:p>
          <a:p>
            <a:pPr marL="457200" lvl="0" indent="-311150" algn="l" rtl="0">
              <a:spcBef>
                <a:spcPts val="0"/>
              </a:spcBef>
              <a:spcAft>
                <a:spcPts val="0"/>
              </a:spcAft>
              <a:buSzPts val="1300"/>
              <a:buChar char="●"/>
            </a:pPr>
            <a:r>
              <a:rPr lang="tr"/>
              <a:t>6 variables are integer,</a:t>
            </a:r>
            <a:endParaRPr/>
          </a:p>
          <a:p>
            <a:pPr marL="457200" lvl="0" indent="-311150" algn="l" rtl="0">
              <a:spcBef>
                <a:spcPts val="0"/>
              </a:spcBef>
              <a:spcAft>
                <a:spcPts val="0"/>
              </a:spcAft>
              <a:buSzPts val="1300"/>
              <a:buChar char="●"/>
            </a:pPr>
            <a:r>
              <a:rPr lang="tr"/>
              <a:t>45 variables object. </a:t>
            </a:r>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6"/>
        <p:cNvGrpSpPr/>
        <p:nvPr/>
      </p:nvGrpSpPr>
      <p:grpSpPr>
        <a:xfrm>
          <a:off x="0" y="0"/>
          <a:ext cx="0" cy="0"/>
          <a:chOff x="0" y="0"/>
          <a:chExt cx="0" cy="0"/>
        </a:xfrm>
      </p:grpSpPr>
      <p:pic>
        <p:nvPicPr>
          <p:cNvPr id="287" name="Google Shape;287;p42"/>
          <p:cNvPicPr preferRelativeResize="0"/>
          <p:nvPr/>
        </p:nvPicPr>
        <p:blipFill>
          <a:blip r:embed="rId3">
            <a:alphaModFix/>
          </a:blip>
          <a:stretch>
            <a:fillRect/>
          </a:stretch>
        </p:blipFill>
        <p:spPr>
          <a:xfrm>
            <a:off x="42325" y="3449825"/>
            <a:ext cx="4332099" cy="1609025"/>
          </a:xfrm>
          <a:prstGeom prst="rect">
            <a:avLst/>
          </a:prstGeom>
          <a:noFill/>
          <a:ln>
            <a:noFill/>
          </a:ln>
        </p:spPr>
      </p:pic>
      <p:sp>
        <p:nvSpPr>
          <p:cNvPr id="288" name="Google Shape;288;p42"/>
          <p:cNvSpPr txBox="1">
            <a:spLocks noGrp="1"/>
          </p:cNvSpPr>
          <p:nvPr>
            <p:ph type="title"/>
          </p:nvPr>
        </p:nvSpPr>
        <p:spPr>
          <a:xfrm>
            <a:off x="311700" y="443250"/>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Correlation</a:t>
            </a:r>
            <a:endParaRPr sz="1800"/>
          </a:p>
          <a:p>
            <a:pPr marL="0" lvl="0" indent="0" algn="l" rtl="0">
              <a:spcBef>
                <a:spcPts val="0"/>
              </a:spcBef>
              <a:spcAft>
                <a:spcPts val="0"/>
              </a:spcAft>
              <a:buNone/>
            </a:pPr>
            <a:endParaRPr sz="1800"/>
          </a:p>
        </p:txBody>
      </p:sp>
      <p:sp>
        <p:nvSpPr>
          <p:cNvPr id="289" name="Google Shape;289;p42"/>
          <p:cNvSpPr txBox="1">
            <a:spLocks noGrp="1"/>
          </p:cNvSpPr>
          <p:nvPr>
            <p:ph type="body" idx="1"/>
          </p:nvPr>
        </p:nvSpPr>
        <p:spPr>
          <a:xfrm>
            <a:off x="375200" y="25035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90" name="Google Shape;290;p42"/>
          <p:cNvPicPr preferRelativeResize="0"/>
          <p:nvPr/>
        </p:nvPicPr>
        <p:blipFill>
          <a:blip r:embed="rId4">
            <a:alphaModFix/>
          </a:blip>
          <a:stretch>
            <a:fillRect/>
          </a:stretch>
        </p:blipFill>
        <p:spPr>
          <a:xfrm>
            <a:off x="4024300" y="152400"/>
            <a:ext cx="4838701" cy="48387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90"/>
                                        </p:tgtEl>
                                        <p:attrNameLst>
                                          <p:attrName>style.visibility</p:attrName>
                                        </p:attrNameLst>
                                      </p:cBhvr>
                                      <p:to>
                                        <p:strVal val="visible"/>
                                      </p:to>
                                    </p:set>
                                    <p:animEffect transition="in" filter="fade">
                                      <p:cBhvr>
                                        <p:cTn id="7" dur="1000"/>
                                        <p:tgtEl>
                                          <p:spTgt spid="2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3"/>
          <p:cNvSpPr txBox="1">
            <a:spLocks noGrp="1"/>
          </p:cNvSpPr>
          <p:nvPr>
            <p:ph type="title"/>
          </p:nvPr>
        </p:nvSpPr>
        <p:spPr>
          <a:xfrm>
            <a:off x="311700" y="443250"/>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Feature Importance</a:t>
            </a:r>
            <a:endParaRPr sz="1800"/>
          </a:p>
        </p:txBody>
      </p:sp>
      <p:sp>
        <p:nvSpPr>
          <p:cNvPr id="296" name="Google Shape;296;p43"/>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tr"/>
              <a:t>Feature Correlations to the target variable, log(Value_Float)</a:t>
            </a:r>
            <a:endParaRPr/>
          </a:p>
        </p:txBody>
      </p:sp>
      <p:pic>
        <p:nvPicPr>
          <p:cNvPr id="297" name="Google Shape;297;p43"/>
          <p:cNvPicPr preferRelativeResize="0"/>
          <p:nvPr/>
        </p:nvPicPr>
        <p:blipFill>
          <a:blip r:embed="rId3">
            <a:alphaModFix/>
          </a:blip>
          <a:stretch>
            <a:fillRect/>
          </a:stretch>
        </p:blipFill>
        <p:spPr>
          <a:xfrm>
            <a:off x="4611650" y="152400"/>
            <a:ext cx="3938478" cy="4838702"/>
          </a:xfrm>
          <a:prstGeom prst="rect">
            <a:avLst/>
          </a:prstGeom>
          <a:noFill/>
          <a:ln>
            <a:noFill/>
          </a:ln>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pic>
        <p:nvPicPr>
          <p:cNvPr id="302" name="Google Shape;302;p44"/>
          <p:cNvPicPr preferRelativeResize="0"/>
          <p:nvPr/>
        </p:nvPicPr>
        <p:blipFill>
          <a:blip r:embed="rId3">
            <a:alphaModFix/>
          </a:blip>
          <a:stretch>
            <a:fillRect/>
          </a:stretch>
        </p:blipFill>
        <p:spPr>
          <a:xfrm>
            <a:off x="1623975" y="222475"/>
            <a:ext cx="6076950" cy="4562475"/>
          </a:xfrm>
          <a:prstGeom prst="rect">
            <a:avLst/>
          </a:prstGeom>
          <a:noFill/>
          <a:ln>
            <a:noFill/>
          </a:ln>
        </p:spPr>
      </p:pic>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6"/>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Dataset</a:t>
            </a:r>
            <a:endParaRPr/>
          </a:p>
          <a:p>
            <a:pPr marL="0" lvl="0" indent="0" algn="l" rtl="0">
              <a:spcBef>
                <a:spcPts val="0"/>
              </a:spcBef>
              <a:spcAft>
                <a:spcPts val="0"/>
              </a:spcAft>
              <a:buNone/>
            </a:pPr>
            <a:endParaRPr/>
          </a:p>
          <a:p>
            <a:pPr marL="0" lvl="0" indent="0" algn="l" rtl="0">
              <a:spcBef>
                <a:spcPts val="0"/>
              </a:spcBef>
              <a:spcAft>
                <a:spcPts val="0"/>
              </a:spcAft>
              <a:buNone/>
            </a:pPr>
            <a:r>
              <a:rPr lang="tr" sz="1800"/>
              <a:t>Missing Data</a:t>
            </a:r>
            <a:endParaRPr sz="1800"/>
          </a:p>
        </p:txBody>
      </p:sp>
      <p:sp>
        <p:nvSpPr>
          <p:cNvPr id="92" name="Google Shape;92;p16"/>
          <p:cNvSpPr txBox="1">
            <a:spLocks noGrp="1"/>
          </p:cNvSpPr>
          <p:nvPr>
            <p:ph type="body" idx="1"/>
          </p:nvPr>
        </p:nvSpPr>
        <p:spPr>
          <a:xfrm>
            <a:off x="311725" y="200680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sz="1050">
                <a:highlight>
                  <a:schemeClr val="dk1"/>
                </a:highlight>
                <a:latin typeface="Arial"/>
                <a:ea typeface="Arial"/>
                <a:cs typeface="Arial"/>
                <a:sym typeface="Arial"/>
              </a:rPr>
              <a:t>One of the most important things is checking the dataset before analyzing it. </a:t>
            </a:r>
            <a:endParaRPr sz="1050">
              <a:highlight>
                <a:schemeClr val="dk1"/>
              </a:highlight>
              <a:latin typeface="Arial"/>
              <a:ea typeface="Arial"/>
              <a:cs typeface="Arial"/>
              <a:sym typeface="Arial"/>
            </a:endParaRPr>
          </a:p>
          <a:p>
            <a:pPr marL="0" lvl="0" indent="0" algn="just" rtl="0">
              <a:spcBef>
                <a:spcPts val="1200"/>
              </a:spcBef>
              <a:spcAft>
                <a:spcPts val="0"/>
              </a:spcAft>
              <a:buNone/>
            </a:pPr>
            <a:r>
              <a:rPr lang="tr" sz="1050">
                <a:highlight>
                  <a:schemeClr val="dk1"/>
                </a:highlight>
                <a:latin typeface="Arial"/>
                <a:ea typeface="Arial"/>
                <a:cs typeface="Arial"/>
                <a:sym typeface="Arial"/>
              </a:rPr>
              <a:t>Loaned From feature has highest missing values equal to 16943.</a:t>
            </a:r>
            <a:endParaRPr sz="1050">
              <a:highlight>
                <a:schemeClr val="dk1"/>
              </a:highlight>
              <a:latin typeface="Arial"/>
              <a:ea typeface="Arial"/>
              <a:cs typeface="Arial"/>
              <a:sym typeface="Arial"/>
            </a:endParaRPr>
          </a:p>
          <a:p>
            <a:pPr marL="0" lvl="0" indent="0" algn="just" rtl="0">
              <a:spcBef>
                <a:spcPts val="1200"/>
              </a:spcBef>
              <a:spcAft>
                <a:spcPts val="1200"/>
              </a:spcAft>
              <a:buNone/>
            </a:pPr>
            <a:r>
              <a:rPr lang="tr" sz="1050">
                <a:highlight>
                  <a:schemeClr val="dk1"/>
                </a:highlight>
                <a:latin typeface="Arial"/>
                <a:ea typeface="Arial"/>
                <a:cs typeface="Arial"/>
                <a:sym typeface="Arial"/>
              </a:rPr>
              <a:t>Also some features have the missing values. Such as RCM 2085 or Club 241.</a:t>
            </a:r>
            <a:endParaRPr sz="1050">
              <a:highlight>
                <a:schemeClr val="dk1"/>
              </a:highlight>
              <a:latin typeface="Arial"/>
              <a:ea typeface="Arial"/>
              <a:cs typeface="Arial"/>
              <a:sym typeface="Arial"/>
            </a:endParaRPr>
          </a:p>
        </p:txBody>
      </p:sp>
      <p:pic>
        <p:nvPicPr>
          <p:cNvPr id="93" name="Google Shape;93;p16"/>
          <p:cNvPicPr preferRelativeResize="0"/>
          <p:nvPr/>
        </p:nvPicPr>
        <p:blipFill>
          <a:blip r:embed="rId3">
            <a:alphaModFix/>
          </a:blip>
          <a:stretch>
            <a:fillRect/>
          </a:stretch>
        </p:blipFill>
        <p:spPr>
          <a:xfrm>
            <a:off x="5004975" y="29438"/>
            <a:ext cx="1717275" cy="5084625"/>
          </a:xfrm>
          <a:prstGeom prst="rect">
            <a:avLst/>
          </a:prstGeom>
          <a:noFill/>
          <a:ln>
            <a:noFill/>
          </a:ln>
        </p:spPr>
      </p:pic>
      <p:pic>
        <p:nvPicPr>
          <p:cNvPr id="94" name="Google Shape;94;p16"/>
          <p:cNvPicPr preferRelativeResize="0"/>
          <p:nvPr/>
        </p:nvPicPr>
        <p:blipFill>
          <a:blip r:embed="rId4">
            <a:alphaModFix/>
          </a:blip>
          <a:stretch>
            <a:fillRect/>
          </a:stretch>
        </p:blipFill>
        <p:spPr>
          <a:xfrm>
            <a:off x="6859500" y="0"/>
            <a:ext cx="1800150" cy="5143500"/>
          </a:xfrm>
          <a:prstGeom prst="rect">
            <a:avLst/>
          </a:prstGeom>
          <a:noFill/>
          <a:ln>
            <a:noFill/>
          </a:ln>
        </p:spPr>
      </p:pic>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12" y="2330025"/>
            <a:ext cx="7934325" cy="2857500"/>
          </a:xfrm>
          <a:prstGeom prst="rect">
            <a:avLst/>
          </a:prstGeom>
          <a:noFill/>
          <a:ln>
            <a:noFill/>
          </a:ln>
        </p:spPr>
      </p:pic>
      <p:sp>
        <p:nvSpPr>
          <p:cNvPr id="100" name="Google Shape;100;p17"/>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tr"/>
              <a:t>Dataset</a:t>
            </a:r>
            <a:endParaRPr/>
          </a:p>
          <a:p>
            <a:pPr marL="0" lvl="0" indent="0" algn="l" rtl="0">
              <a:spcBef>
                <a:spcPts val="0"/>
              </a:spcBef>
              <a:spcAft>
                <a:spcPts val="0"/>
              </a:spcAft>
              <a:buNone/>
            </a:pPr>
            <a:endParaRPr/>
          </a:p>
          <a:p>
            <a:pPr marL="0" lvl="0" indent="0" algn="l" rtl="0">
              <a:spcBef>
                <a:spcPts val="0"/>
              </a:spcBef>
              <a:spcAft>
                <a:spcPts val="0"/>
              </a:spcAft>
              <a:buNone/>
            </a:pPr>
            <a:r>
              <a:rPr lang="tr" sz="1800"/>
              <a:t>Missing Data Elimination</a:t>
            </a:r>
            <a:endParaRPr sz="1800"/>
          </a:p>
        </p:txBody>
      </p:sp>
      <p:sp>
        <p:nvSpPr>
          <p:cNvPr id="101" name="Google Shape;101;p17"/>
          <p:cNvSpPr txBox="1">
            <a:spLocks noGrp="1"/>
          </p:cNvSpPr>
          <p:nvPr>
            <p:ph type="body" idx="1"/>
          </p:nvPr>
        </p:nvSpPr>
        <p:spPr>
          <a:xfrm>
            <a:off x="311725" y="200680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endParaRPr>
              <a:highlight>
                <a:schemeClr val="dk1"/>
              </a:highlight>
            </a:endParaRPr>
          </a:p>
        </p:txBody>
      </p:sp>
      <p:pic>
        <p:nvPicPr>
          <p:cNvPr id="102" name="Google Shape;102;p17"/>
          <p:cNvPicPr preferRelativeResize="0"/>
          <p:nvPr/>
        </p:nvPicPr>
        <p:blipFill>
          <a:blip r:embed="rId4">
            <a:alphaModFix/>
          </a:blip>
          <a:stretch>
            <a:fillRect/>
          </a:stretch>
        </p:blipFill>
        <p:spPr>
          <a:xfrm>
            <a:off x="7147875" y="302575"/>
            <a:ext cx="1996125" cy="4840925"/>
          </a:xfrm>
          <a:prstGeom prst="rect">
            <a:avLst/>
          </a:prstGeom>
          <a:noFill/>
          <a:ln>
            <a:noFill/>
          </a:ln>
        </p:spPr>
      </p:pic>
      <p:pic>
        <p:nvPicPr>
          <p:cNvPr id="103" name="Google Shape;103;p17"/>
          <p:cNvPicPr preferRelativeResize="0"/>
          <p:nvPr/>
        </p:nvPicPr>
        <p:blipFill>
          <a:blip r:embed="rId5">
            <a:alphaModFix/>
          </a:blip>
          <a:stretch>
            <a:fillRect/>
          </a:stretch>
        </p:blipFill>
        <p:spPr>
          <a:xfrm>
            <a:off x="5099988" y="302575"/>
            <a:ext cx="2047875" cy="45910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3"/>
                                        </p:tgtEl>
                                        <p:attrNameLst>
                                          <p:attrName>style.visibility</p:attrName>
                                        </p:attrNameLst>
                                      </p:cBhvr>
                                      <p:to>
                                        <p:strVal val="visible"/>
                                      </p:to>
                                    </p:set>
                                    <p:animEffect transition="in" filter="fade">
                                      <p:cBhvr>
                                        <p:cTn id="7" dur="1000"/>
                                        <p:tgtEl>
                                          <p:spTgt spid="103"/>
                                        </p:tgtEl>
                                      </p:cBhvr>
                                    </p:animEffect>
                                  </p:childTnLst>
                                </p:cTn>
                              </p:par>
                              <p:par>
                                <p:cTn id="8" presetID="10" presetClass="entr" presetSubtype="0" fill="hold" nodeType="withEffect">
                                  <p:stCondLst>
                                    <p:cond delay="0"/>
                                  </p:stCondLst>
                                  <p:childTnLst>
                                    <p:set>
                                      <p:cBhvr>
                                        <p:cTn id="9" dur="1" fill="hold">
                                          <p:stCondLst>
                                            <p:cond delay="0"/>
                                          </p:stCondLst>
                                        </p:cTn>
                                        <p:tgtEl>
                                          <p:spTgt spid="102"/>
                                        </p:tgtEl>
                                        <p:attrNameLst>
                                          <p:attrName>style.visibility</p:attrName>
                                        </p:attrNameLst>
                                      </p:cBhvr>
                                      <p:to>
                                        <p:strVal val="visible"/>
                                      </p:to>
                                    </p:set>
                                    <p:animEffect transition="in" filter="fade">
                                      <p:cBhvr>
                                        <p:cTn id="10" dur="10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18"/>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tr" sz="3133"/>
              <a:t>Dataset</a:t>
            </a:r>
            <a:endParaRPr sz="3244"/>
          </a:p>
          <a:p>
            <a:pPr marL="0" lvl="0" indent="0" algn="l" rtl="0">
              <a:spcBef>
                <a:spcPts val="0"/>
              </a:spcBef>
              <a:spcAft>
                <a:spcPts val="0"/>
              </a:spcAft>
              <a:buNone/>
            </a:pPr>
            <a:endParaRPr/>
          </a:p>
          <a:p>
            <a:pPr marL="0" lvl="0" indent="0" algn="l" rtl="0">
              <a:spcBef>
                <a:spcPts val="0"/>
              </a:spcBef>
              <a:spcAft>
                <a:spcPts val="0"/>
              </a:spcAft>
              <a:buNone/>
            </a:pPr>
            <a:r>
              <a:rPr lang="tr" sz="2022"/>
              <a:t>Converting some features</a:t>
            </a:r>
            <a:endParaRPr sz="2022"/>
          </a:p>
          <a:p>
            <a:pPr marL="0" lvl="0" indent="0" algn="l" rtl="0">
              <a:spcBef>
                <a:spcPts val="0"/>
              </a:spcBef>
              <a:spcAft>
                <a:spcPts val="0"/>
              </a:spcAft>
              <a:buNone/>
            </a:pPr>
            <a:endParaRPr/>
          </a:p>
          <a:p>
            <a:pPr marL="0" lvl="0" indent="0" algn="l" rtl="0">
              <a:spcBef>
                <a:spcPts val="0"/>
              </a:spcBef>
              <a:spcAft>
                <a:spcPts val="0"/>
              </a:spcAft>
              <a:buNone/>
            </a:pPr>
            <a:endParaRPr sz="1800"/>
          </a:p>
        </p:txBody>
      </p:sp>
      <p:sp>
        <p:nvSpPr>
          <p:cNvPr id="109" name="Google Shape;109;p18"/>
          <p:cNvSpPr txBox="1">
            <a:spLocks noGrp="1"/>
          </p:cNvSpPr>
          <p:nvPr>
            <p:ph type="body" idx="1"/>
          </p:nvPr>
        </p:nvSpPr>
        <p:spPr>
          <a:xfrm>
            <a:off x="311725" y="200680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highlight>
                  <a:schemeClr val="dk1"/>
                </a:highlight>
              </a:rPr>
              <a:t>Some features in the dataset are in the string. For the analysis part, we need to convert them to float or integer.</a:t>
            </a:r>
            <a:endParaRPr>
              <a:highlight>
                <a:schemeClr val="dk1"/>
              </a:highlight>
            </a:endParaRPr>
          </a:p>
        </p:txBody>
      </p:sp>
      <p:pic>
        <p:nvPicPr>
          <p:cNvPr id="110" name="Google Shape;110;p18"/>
          <p:cNvPicPr preferRelativeResize="0"/>
          <p:nvPr/>
        </p:nvPicPr>
        <p:blipFill>
          <a:blip r:embed="rId3">
            <a:alphaModFix/>
          </a:blip>
          <a:stretch>
            <a:fillRect/>
          </a:stretch>
        </p:blipFill>
        <p:spPr>
          <a:xfrm>
            <a:off x="3744025" y="500925"/>
            <a:ext cx="5399975" cy="2388602"/>
          </a:xfrm>
          <a:prstGeom prst="rect">
            <a:avLst/>
          </a:prstGeom>
          <a:noFill/>
          <a:ln>
            <a:noFill/>
          </a:ln>
        </p:spPr>
      </p:pic>
      <p:pic>
        <p:nvPicPr>
          <p:cNvPr id="111" name="Google Shape;111;p18"/>
          <p:cNvPicPr preferRelativeResize="0"/>
          <p:nvPr/>
        </p:nvPicPr>
        <p:blipFill>
          <a:blip r:embed="rId4">
            <a:alphaModFix/>
          </a:blip>
          <a:stretch>
            <a:fillRect/>
          </a:stretch>
        </p:blipFill>
        <p:spPr>
          <a:xfrm>
            <a:off x="3744025" y="3304225"/>
            <a:ext cx="5399975" cy="569651"/>
          </a:xfrm>
          <a:prstGeom prst="rect">
            <a:avLst/>
          </a:prstGeom>
          <a:noFill/>
          <a:ln>
            <a:noFill/>
          </a:ln>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19"/>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Create Function</a:t>
            </a:r>
            <a:endParaRPr sz="1800"/>
          </a:p>
        </p:txBody>
      </p:sp>
      <p:sp>
        <p:nvSpPr>
          <p:cNvPr id="117" name="Google Shape;117;p19"/>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0"/>
              </a:spcAft>
              <a:buNone/>
            </a:pPr>
            <a:r>
              <a:rPr lang="tr"/>
              <a:t>In this part, we will look at some features distribution. I will create functions to implementation for these features.</a:t>
            </a:r>
            <a:endParaRPr/>
          </a:p>
          <a:p>
            <a:pPr marL="0" lvl="0" indent="0" algn="just" rtl="0">
              <a:spcBef>
                <a:spcPts val="1200"/>
              </a:spcBef>
              <a:spcAft>
                <a:spcPts val="1200"/>
              </a:spcAft>
              <a:buNone/>
            </a:pPr>
            <a:r>
              <a:rPr lang="tr"/>
              <a:t>This function is suited for the integer variables.</a:t>
            </a:r>
            <a:endParaRPr/>
          </a:p>
        </p:txBody>
      </p:sp>
      <p:pic>
        <p:nvPicPr>
          <p:cNvPr id="118" name="Google Shape;118;p19"/>
          <p:cNvPicPr preferRelativeResize="0"/>
          <p:nvPr/>
        </p:nvPicPr>
        <p:blipFill>
          <a:blip r:embed="rId3">
            <a:alphaModFix/>
          </a:blip>
          <a:stretch>
            <a:fillRect/>
          </a:stretch>
        </p:blipFill>
        <p:spPr>
          <a:xfrm>
            <a:off x="3772075" y="1489750"/>
            <a:ext cx="5371926" cy="2164000"/>
          </a:xfrm>
          <a:prstGeom prst="rect">
            <a:avLst/>
          </a:prstGeom>
          <a:noFill/>
          <a:ln>
            <a:noFill/>
          </a:ln>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0"/>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Market Values</a:t>
            </a:r>
            <a:endParaRPr sz="1800"/>
          </a:p>
        </p:txBody>
      </p:sp>
      <p:sp>
        <p:nvSpPr>
          <p:cNvPr id="124" name="Google Shape;124;p20"/>
          <p:cNvSpPr txBox="1">
            <a:spLocks noGrp="1"/>
          </p:cNvSpPr>
          <p:nvPr>
            <p:ph type="body" idx="1"/>
          </p:nvPr>
        </p:nvSpPr>
        <p:spPr>
          <a:xfrm>
            <a:off x="311700" y="239065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Players generally have low market value and for this reason, we can not see general the distribution of that. High prices players are almost not seeing on the chart. For that, we can use a logarithmic distribution chart, which shows us more clearly.</a:t>
            </a:r>
            <a:endParaRPr/>
          </a:p>
        </p:txBody>
      </p:sp>
      <p:pic>
        <p:nvPicPr>
          <p:cNvPr id="125" name="Google Shape;125;p20"/>
          <p:cNvPicPr preferRelativeResize="0"/>
          <p:nvPr/>
        </p:nvPicPr>
        <p:blipFill>
          <a:blip r:embed="rId3">
            <a:alphaModFix/>
          </a:blip>
          <a:stretch>
            <a:fillRect/>
          </a:stretch>
        </p:blipFill>
        <p:spPr>
          <a:xfrm>
            <a:off x="3744025" y="401900"/>
            <a:ext cx="5399977" cy="4514734"/>
          </a:xfrm>
          <a:prstGeom prst="rect">
            <a:avLst/>
          </a:prstGeom>
          <a:noFill/>
          <a:ln>
            <a:noFill/>
          </a:ln>
        </p:spPr>
      </p:pic>
      <p:pic>
        <p:nvPicPr>
          <p:cNvPr id="126" name="Google Shape;126;p20"/>
          <p:cNvPicPr preferRelativeResize="0"/>
          <p:nvPr/>
        </p:nvPicPr>
        <p:blipFill>
          <a:blip r:embed="rId4">
            <a:alphaModFix/>
          </a:blip>
          <a:stretch>
            <a:fillRect/>
          </a:stretch>
        </p:blipFill>
        <p:spPr>
          <a:xfrm>
            <a:off x="2572450" y="3162300"/>
            <a:ext cx="1171575" cy="1981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5"/>
                                        </p:tgtEl>
                                        <p:attrNameLst>
                                          <p:attrName>style.visibility</p:attrName>
                                        </p:attrNameLst>
                                      </p:cBhvr>
                                      <p:to>
                                        <p:strVal val="visible"/>
                                      </p:to>
                                    </p:set>
                                    <p:animEffect transition="in" filter="fade">
                                      <p:cBhvr>
                                        <p:cTn id="7" dur="1000"/>
                                        <p:tgtEl>
                                          <p:spTgt spid="125"/>
                                        </p:tgtEl>
                                      </p:cBhvr>
                                    </p:animEffect>
                                  </p:childTnLst>
                                </p:cTn>
                              </p:par>
                              <p:par>
                                <p:cTn id="8" presetID="10" presetClass="entr" presetSubtype="0" fill="hold" nodeType="withEffect">
                                  <p:stCondLst>
                                    <p:cond delay="0"/>
                                  </p:stCondLst>
                                  <p:childTnLst>
                                    <p:set>
                                      <p:cBhvr>
                                        <p:cTn id="9" dur="1" fill="hold">
                                          <p:stCondLst>
                                            <p:cond delay="0"/>
                                          </p:stCondLst>
                                        </p:cTn>
                                        <p:tgtEl>
                                          <p:spTgt spid="126"/>
                                        </p:tgtEl>
                                        <p:attrNameLst>
                                          <p:attrName>style.visibility</p:attrName>
                                        </p:attrNameLst>
                                      </p:cBhvr>
                                      <p:to>
                                        <p:strVal val="visible"/>
                                      </p:to>
                                    </p:set>
                                    <p:animEffect transition="in" filter="fade">
                                      <p:cBhvr>
                                        <p:cTn id="10" dur="1000"/>
                                        <p:tgtEl>
                                          <p:spTgt spid="1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Google Shape;131;p21"/>
          <p:cNvSpPr txBox="1">
            <a:spLocks noGrp="1"/>
          </p:cNvSpPr>
          <p:nvPr>
            <p:ph type="title"/>
          </p:nvPr>
        </p:nvSpPr>
        <p:spPr>
          <a:xfrm>
            <a:off x="311725" y="500925"/>
            <a:ext cx="3127500" cy="1829100"/>
          </a:xfrm>
          <a:prstGeom prst="rect">
            <a:avLst/>
          </a:prstGeom>
        </p:spPr>
        <p:txBody>
          <a:bodyPr spcFirstLastPara="1" wrap="square" lIns="91425" tIns="91425" rIns="91425" bIns="91425" anchor="t" anchorCtr="0">
            <a:normAutofit/>
          </a:bodyPr>
          <a:lstStyle/>
          <a:p>
            <a:pPr marL="0" lvl="0" indent="0" algn="l" rtl="0">
              <a:spcBef>
                <a:spcPts val="1000"/>
              </a:spcBef>
              <a:spcAft>
                <a:spcPts val="0"/>
              </a:spcAft>
              <a:buNone/>
            </a:pPr>
            <a:endParaRPr sz="1950" b="1">
              <a:solidFill>
                <a:srgbClr val="000000"/>
              </a:solidFill>
              <a:highlight>
                <a:srgbClr val="FFFFFF"/>
              </a:highlight>
              <a:latin typeface="Arial"/>
              <a:ea typeface="Arial"/>
              <a:cs typeface="Arial"/>
              <a:sym typeface="Arial"/>
            </a:endParaRPr>
          </a:p>
          <a:p>
            <a:pPr marL="0" lvl="0" indent="0" algn="l" rtl="0">
              <a:spcBef>
                <a:spcPts val="0"/>
              </a:spcBef>
              <a:spcAft>
                <a:spcPts val="0"/>
              </a:spcAft>
              <a:buNone/>
            </a:pPr>
            <a:r>
              <a:rPr lang="tr" sz="2500"/>
              <a:t>Data Visualization</a:t>
            </a:r>
            <a:endParaRPr sz="2500"/>
          </a:p>
          <a:p>
            <a:pPr marL="0" lvl="0" indent="0" algn="l" rtl="0">
              <a:spcBef>
                <a:spcPts val="0"/>
              </a:spcBef>
              <a:spcAft>
                <a:spcPts val="0"/>
              </a:spcAft>
              <a:buNone/>
            </a:pPr>
            <a:endParaRPr sz="2500"/>
          </a:p>
          <a:p>
            <a:pPr marL="0" lvl="0" indent="0" algn="l" rtl="0">
              <a:spcBef>
                <a:spcPts val="0"/>
              </a:spcBef>
              <a:spcAft>
                <a:spcPts val="0"/>
              </a:spcAft>
              <a:buNone/>
            </a:pPr>
            <a:r>
              <a:rPr lang="tr" sz="1800"/>
              <a:t>Market Values</a:t>
            </a:r>
            <a:endParaRPr sz="1800"/>
          </a:p>
        </p:txBody>
      </p:sp>
      <p:sp>
        <p:nvSpPr>
          <p:cNvPr id="132" name="Google Shape;132;p21"/>
          <p:cNvSpPr txBox="1">
            <a:spLocks noGrp="1"/>
          </p:cNvSpPr>
          <p:nvPr>
            <p:ph type="body" idx="1"/>
          </p:nvPr>
        </p:nvSpPr>
        <p:spPr>
          <a:xfrm>
            <a:off x="311725" y="2214500"/>
            <a:ext cx="3127500" cy="2298000"/>
          </a:xfrm>
          <a:prstGeom prst="rect">
            <a:avLst/>
          </a:prstGeom>
        </p:spPr>
        <p:txBody>
          <a:bodyPr spcFirstLastPara="1" wrap="square" lIns="91425" tIns="91425" rIns="91425" bIns="91425" anchor="t" anchorCtr="0">
            <a:normAutofit/>
          </a:bodyPr>
          <a:lstStyle/>
          <a:p>
            <a:pPr marL="0" lvl="0" indent="0" algn="just" rtl="0">
              <a:spcBef>
                <a:spcPts val="0"/>
              </a:spcBef>
              <a:spcAft>
                <a:spcPts val="1200"/>
              </a:spcAft>
              <a:buNone/>
            </a:pPr>
            <a:r>
              <a:rPr lang="tr"/>
              <a:t>There are 11 values equal to 0 in our dataset, which is why we can delete these variables. They are not affecting too much.  </a:t>
            </a:r>
            <a:endParaRPr/>
          </a:p>
        </p:txBody>
      </p:sp>
      <p:pic>
        <p:nvPicPr>
          <p:cNvPr id="133" name="Google Shape;133;p21"/>
          <p:cNvPicPr preferRelativeResize="0"/>
          <p:nvPr/>
        </p:nvPicPr>
        <p:blipFill>
          <a:blip r:embed="rId3">
            <a:alphaModFix/>
          </a:blip>
          <a:stretch>
            <a:fillRect/>
          </a:stretch>
        </p:blipFill>
        <p:spPr>
          <a:xfrm>
            <a:off x="4113" y="3895725"/>
            <a:ext cx="3742726" cy="1247775"/>
          </a:xfrm>
          <a:prstGeom prst="rect">
            <a:avLst/>
          </a:prstGeom>
          <a:noFill/>
          <a:ln>
            <a:noFill/>
          </a:ln>
        </p:spPr>
      </p:pic>
      <p:pic>
        <p:nvPicPr>
          <p:cNvPr id="134" name="Google Shape;134;p21"/>
          <p:cNvPicPr preferRelativeResize="0"/>
          <p:nvPr/>
        </p:nvPicPr>
        <p:blipFill>
          <a:blip r:embed="rId4">
            <a:alphaModFix/>
          </a:blip>
          <a:stretch>
            <a:fillRect/>
          </a:stretch>
        </p:blipFill>
        <p:spPr>
          <a:xfrm>
            <a:off x="3908288" y="442975"/>
            <a:ext cx="5092364" cy="4257550"/>
          </a:xfrm>
          <a:prstGeom prst="rect">
            <a:avLst/>
          </a:prstGeom>
          <a:noFill/>
          <a:ln>
            <a:noFill/>
          </a:ln>
        </p:spPr>
      </p:pic>
      <p:pic>
        <p:nvPicPr>
          <p:cNvPr id="135" name="Google Shape;135;p21"/>
          <p:cNvPicPr preferRelativeResize="0"/>
          <p:nvPr/>
        </p:nvPicPr>
        <p:blipFill>
          <a:blip r:embed="rId5">
            <a:alphaModFix/>
          </a:blip>
          <a:stretch>
            <a:fillRect/>
          </a:stretch>
        </p:blipFill>
        <p:spPr>
          <a:xfrm>
            <a:off x="2499063" y="1590675"/>
            <a:ext cx="1247775" cy="19621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3"/>
                                        </p:tgtEl>
                                        <p:attrNameLst>
                                          <p:attrName>style.visibility</p:attrName>
                                        </p:attrNameLst>
                                      </p:cBhvr>
                                      <p:to>
                                        <p:strVal val="visible"/>
                                      </p:to>
                                    </p:set>
                                    <p:animEffect transition="in" filter="fade">
                                      <p:cBhvr>
                                        <p:cTn id="7" dur="1000"/>
                                        <p:tgtEl>
                                          <p:spTgt spid="13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34"/>
                                        </p:tgtEl>
                                        <p:attrNameLst>
                                          <p:attrName>style.visibility</p:attrName>
                                        </p:attrNameLst>
                                      </p:cBhvr>
                                      <p:to>
                                        <p:strVal val="visible"/>
                                      </p:to>
                                    </p:set>
                                    <p:animEffect transition="in" filter="fade">
                                      <p:cBhvr>
                                        <p:cTn id="12" dur="1000"/>
                                        <p:tgtEl>
                                          <p:spTgt spid="134"/>
                                        </p:tgtEl>
                                      </p:cBhvr>
                                    </p:animEffect>
                                  </p:childTnLst>
                                </p:cTn>
                              </p:par>
                              <p:par>
                                <p:cTn id="13" presetID="10" presetClass="entr" presetSubtype="0" fill="hold" nodeType="withEffect">
                                  <p:stCondLst>
                                    <p:cond delay="0"/>
                                  </p:stCondLst>
                                  <p:childTnLst>
                                    <p:set>
                                      <p:cBhvr>
                                        <p:cTn id="14" dur="1" fill="hold">
                                          <p:stCondLst>
                                            <p:cond delay="0"/>
                                          </p:stCondLst>
                                        </p:cTn>
                                        <p:tgtEl>
                                          <p:spTgt spid="135"/>
                                        </p:tgtEl>
                                        <p:attrNameLst>
                                          <p:attrName>style.visibility</p:attrName>
                                        </p:attrNameLst>
                                      </p:cBhvr>
                                      <p:to>
                                        <p:strVal val="visible"/>
                                      </p:to>
                                    </p:set>
                                    <p:animEffect transition="in" filter="fade">
                                      <p:cBhvr>
                                        <p:cTn id="15" dur="1000"/>
                                        <p:tgtEl>
                                          <p:spTgt spid="13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aradigm">
  <a:themeElements>
    <a:clrScheme name="Paradigm">
      <a:dk1>
        <a:srgbClr val="31394D"/>
      </a:dk1>
      <a:lt1>
        <a:srgbClr val="FFFFFF"/>
      </a:lt1>
      <a:dk2>
        <a:srgbClr val="666666"/>
      </a:dk2>
      <a:lt2>
        <a:srgbClr val="626B73"/>
      </a:lt2>
      <a:accent1>
        <a:srgbClr val="002F4A"/>
      </a:accent1>
      <a:accent2>
        <a:srgbClr val="D9C4B1"/>
      </a:accent2>
      <a:accent3>
        <a:srgbClr val="EDE3DA"/>
      </a:accent3>
      <a:accent4>
        <a:srgbClr val="B85741"/>
      </a:accent4>
      <a:accent5>
        <a:srgbClr val="009384"/>
      </a:accent5>
      <a:accent6>
        <a:srgbClr val="D0F6FF"/>
      </a:accent6>
      <a:hlink>
        <a:srgbClr val="009384"/>
      </a:hlink>
      <a:folHlink>
        <a:srgbClr val="009384"/>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877</Words>
  <Application>Microsoft Office PowerPoint</Application>
  <PresentationFormat>Ekran Gösterisi (16:9)</PresentationFormat>
  <Paragraphs>142</Paragraphs>
  <Slides>32</Slides>
  <Notes>32</Notes>
  <HiddenSlides>0</HiddenSlides>
  <MMClips>0</MMClips>
  <ScaleCrop>false</ScaleCrop>
  <HeadingPairs>
    <vt:vector size="6" baseType="variant">
      <vt:variant>
        <vt:lpstr>Kullanılan Yazı Tipleri</vt:lpstr>
      </vt:variant>
      <vt:variant>
        <vt:i4>3</vt:i4>
      </vt:variant>
      <vt:variant>
        <vt:lpstr>Tema</vt:lpstr>
      </vt:variant>
      <vt:variant>
        <vt:i4>1</vt:i4>
      </vt:variant>
      <vt:variant>
        <vt:lpstr>Slayt Başlıkları</vt:lpstr>
      </vt:variant>
      <vt:variant>
        <vt:i4>32</vt:i4>
      </vt:variant>
    </vt:vector>
  </HeadingPairs>
  <TitlesOfParts>
    <vt:vector size="36" baseType="lpstr">
      <vt:lpstr>Roboto</vt:lpstr>
      <vt:lpstr>Arial</vt:lpstr>
      <vt:lpstr>Merriweather</vt:lpstr>
      <vt:lpstr>Paradigm</vt:lpstr>
      <vt:lpstr>Levent Ergul</vt:lpstr>
      <vt:lpstr>Libraries</vt:lpstr>
      <vt:lpstr>Dataset  General Information</vt:lpstr>
      <vt:lpstr>Dataset  Missing Data</vt:lpstr>
      <vt:lpstr>Dataset  Missing Data Elimination</vt:lpstr>
      <vt:lpstr>Dataset  Converting some features  </vt:lpstr>
      <vt:lpstr> Data Visualization  Create Function</vt:lpstr>
      <vt:lpstr> Data Visualization  Market Values</vt:lpstr>
      <vt:lpstr> Data Visualization  Market Values</vt:lpstr>
      <vt:lpstr> Data Visualization  Age</vt:lpstr>
      <vt:lpstr> Data Visualization  Age vs Market Value</vt:lpstr>
      <vt:lpstr> Data Visualization  Position</vt:lpstr>
      <vt:lpstr> Data Visualization  Position</vt:lpstr>
      <vt:lpstr> Data Visualization  Position vs Market Value</vt:lpstr>
      <vt:lpstr> Data Visualization  Overall Rating </vt:lpstr>
      <vt:lpstr> Data Visualization  Overall Rating vs Position</vt:lpstr>
      <vt:lpstr> Data Visualization  Overall Rating vs Value</vt:lpstr>
      <vt:lpstr> Data Visualization  Potential Rating</vt:lpstr>
      <vt:lpstr> Data Visualization  Potential Rating vs Market Value</vt:lpstr>
      <vt:lpstr>Data Visualization  Best Player for each Position</vt:lpstr>
      <vt:lpstr>Data Visualization  Club Teams Overall</vt:lpstr>
      <vt:lpstr>Data Visualization  Nationality</vt:lpstr>
      <vt:lpstr>Data Visualization  Nationality</vt:lpstr>
      <vt:lpstr>Data Visualization  Diversity in Club Teams</vt:lpstr>
      <vt:lpstr>Data Visualization  Wage </vt:lpstr>
      <vt:lpstr>Data Visualization  Wage </vt:lpstr>
      <vt:lpstr>Data Visualization  Wage vs Potential</vt:lpstr>
      <vt:lpstr>Data Visualization  Preferred Foot vs  Value</vt:lpstr>
      <vt:lpstr>Data Visualization  Preferred Foot - Value - Nationality</vt:lpstr>
      <vt:lpstr>Data Visualization  Correlation </vt:lpstr>
      <vt:lpstr>Data Visualization  Feature Importance</vt:lpstr>
      <vt:lpstr>PowerPoint Sunusu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Levent Ergul</dc:title>
  <cp:lastModifiedBy>Levent</cp:lastModifiedBy>
  <cp:revision>1</cp:revision>
  <dcterms:modified xsi:type="dcterms:W3CDTF">2021-07-16T08:25:41Z</dcterms:modified>
</cp:coreProperties>
</file>